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1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70" r:id="rId13"/>
    <p:sldId id="267" r:id="rId14"/>
    <p:sldId id="269" r:id="rId15"/>
    <p:sldId id="271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849"/>
    <p:restoredTop sz="78618"/>
  </p:normalViewPr>
  <p:slideViewPr>
    <p:cSldViewPr snapToGrid="0">
      <p:cViewPr varScale="1">
        <p:scale>
          <a:sx n="91" d="100"/>
          <a:sy n="91" d="100"/>
        </p:scale>
        <p:origin x="304" y="4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4489DD-2F92-BD4B-9FE1-607D9EC0C66D}" type="datetimeFigureOut">
              <a:rPr lang="en-US" smtClean="0"/>
              <a:t>2/12/26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A9D95A-BCDB-D742-945D-B3164F0E90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2144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Bitwise AND (&amp;): Sets bit to 1 only if both corresponding bits are 1</a:t>
            </a:r>
          </a:p>
          <a:p>
            <a:pPr marL="228600" indent="-228600">
              <a:buAutoNum type="arabicPeriod"/>
            </a:pPr>
            <a:r>
              <a:rPr lang="en-US" dirty="0"/>
              <a:t>Bitwise OR (|): Sets bit to 1 if at least one corresponding bit is 1</a:t>
            </a:r>
          </a:p>
          <a:p>
            <a:pPr marL="228600" indent="-228600">
              <a:buAutoNum type="arabicPeriod"/>
            </a:pPr>
            <a:r>
              <a:rPr lang="en-US" dirty="0"/>
              <a:t>Bitwise XOR (^): Sets bit to 1 only if corresponding bits are different</a:t>
            </a:r>
          </a:p>
          <a:p>
            <a:pPr marL="228600" indent="-228600">
              <a:buAutoNum type="arabicPeriod"/>
            </a:pPr>
            <a:r>
              <a:rPr lang="en-US" dirty="0"/>
              <a:t>Bitwise Complement (~): Inverts all bits (unary operator), Rule: ~N = -(N + 1)</a:t>
            </a:r>
          </a:p>
          <a:p>
            <a:pPr marL="228600" indent="-228600">
              <a:buAutoNum type="arabicPeriod"/>
            </a:pPr>
            <a:r>
              <a:rPr lang="en-US" dirty="0"/>
              <a:t>Left Shift (&lt;&lt;): Shifts bits left, fills with 0s on the right, Equivalent to multiplying by 2^positions</a:t>
            </a:r>
          </a:p>
          <a:p>
            <a:pPr marL="228600" indent="-228600">
              <a:buAutoNum type="arabicPeriod"/>
            </a:pPr>
            <a:r>
              <a:rPr lang="en-US" dirty="0"/>
              <a:t>Signed Right Shift (&gt;&gt;): Shifts bits right, preserves sign bit, Equivalent to dividing by 2^positions</a:t>
            </a:r>
          </a:p>
          <a:p>
            <a:pPr marL="228600" indent="-228600">
              <a:buAutoNum type="arabicPeriod"/>
            </a:pPr>
            <a:r>
              <a:rPr lang="en-US" dirty="0"/>
              <a:t>Unsigned Right Shift (&gt;&gt;&gt;): Shifts bits right, fills with 0s from the </a:t>
            </a:r>
            <a:r>
              <a:rPr lang="en-US" dirty="0" err="1"/>
              <a:t>left,Converts</a:t>
            </a:r>
            <a:r>
              <a:rPr lang="en-US" dirty="0"/>
              <a:t> negative numbers to large positive values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A9D95A-BCDB-D742-945D-B3164F0E902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3129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Breakdown of Evaluation:</a:t>
            </a:r>
          </a:p>
          <a:p>
            <a:r>
              <a:rPr lang="en-US" dirty="0"/>
              <a:t>           - Parentheses (a + b * c &gt; 15) are evaluated first.</a:t>
            </a:r>
          </a:p>
          <a:p>
            <a:r>
              <a:rPr lang="en-US" dirty="0"/>
              <a:t>             - Inside: b * c (5*2=10) runs first, then a + 10 (10+10=20).</a:t>
            </a:r>
          </a:p>
          <a:p>
            <a:r>
              <a:rPr lang="en-US" dirty="0"/>
              <a:t>             - Then: 20 &gt; 15 is true.</a:t>
            </a:r>
          </a:p>
          <a:p>
            <a:r>
              <a:rPr lang="en-US" dirty="0"/>
              <a:t>           - Logical &amp;&amp;: flag (true) &amp;&amp; true results in true.</a:t>
            </a:r>
          </a:p>
          <a:p>
            <a:r>
              <a:rPr lang="en-US" dirty="0"/>
              <a:t>           - Ternary: Since condition is true, it executes the 'true' branch: ++a * 2.</a:t>
            </a:r>
          </a:p>
          <a:p>
            <a:r>
              <a:rPr lang="en-US" dirty="0"/>
              <a:t>             - Pre-increment ++a makes a = 11.</a:t>
            </a:r>
          </a:p>
          <a:p>
            <a:r>
              <a:rPr lang="en-US" dirty="0"/>
              <a:t>             - 11 * 2 = 22.</a:t>
            </a:r>
          </a:p>
          <a:p>
            <a:r>
              <a:rPr lang="en-US" dirty="0"/>
              <a:t>           - Assignment: result = 22.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A9D95A-BCDB-D742-945D-B3164F0E902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8469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5760" y="5218032"/>
            <a:ext cx="11460480" cy="786384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US" sz="4000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5760" y="5972629"/>
            <a:ext cx="11460480" cy="480373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dirty="0"/>
            </a:lvl1pPr>
          </a:lstStyle>
          <a:p>
            <a:pPr lvl="0"/>
            <a:r>
              <a:rPr lang="en-US" dirty="0"/>
              <a:t>Click to edit Master subtitle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1999" cy="4986425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A6C9C7-A264-237A-7F3C-46E6A7A9646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567B50E4-2343-4B20-80BE-1605C97DFB16}" type="datetime1">
              <a:rPr lang="en-US" smtClean="0"/>
              <a:t>2/11/26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B5B8C48-05E9-5280-3F6A-22F8BCBB477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BC820F-C031-6832-5CA0-B972903E0D5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7382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0" y="1161288"/>
            <a:ext cx="4663440" cy="1554480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9AC20259-235D-F9C3-3788-C1457976F5A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6099048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58000" y="2825496"/>
            <a:ext cx="4663440" cy="3337560"/>
          </a:xfrm>
        </p:spPr>
        <p:txBody>
          <a:bodyPr>
            <a:normAutofit/>
          </a:bodyPr>
          <a:lstStyle>
            <a:lvl1pPr marL="457200" indent="-457200">
              <a:buFont typeface="+mj-lt"/>
              <a:buAutoNum type="arabicPeriod"/>
              <a:defRPr sz="2000"/>
            </a:lvl1pPr>
            <a:lvl2pPr marL="571500" indent="-342900">
              <a:buFont typeface="+mj-lt"/>
              <a:buAutoNum type="arabicPeriod"/>
              <a:defRPr sz="1800"/>
            </a:lvl2pPr>
            <a:lvl3pPr marL="800100" indent="-342900">
              <a:buFont typeface="+mj-lt"/>
              <a:buAutoNum type="arabicPeriod"/>
              <a:defRPr sz="1600"/>
            </a:lvl3pPr>
            <a:lvl4pPr marL="1028700" indent="-342900">
              <a:buFont typeface="+mj-lt"/>
              <a:buAutoNum type="arabicPeriod"/>
              <a:defRPr sz="1400"/>
            </a:lvl4pPr>
            <a:lvl5pPr>
              <a:buFont typeface="+mj-lt"/>
              <a:buAutoNum type="arabicPeriod"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57999" y="6453002"/>
            <a:ext cx="1996689" cy="365125"/>
          </a:xfrm>
        </p:spPr>
        <p:txBody>
          <a:bodyPr/>
          <a:lstStyle/>
          <a:p>
            <a:fld id="{CE6CA204-B091-40ED-8158-331EE628B522}" type="datetime1">
              <a:rPr lang="en-US" smtClean="0"/>
              <a:t>2/11/26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4856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347" y="2385975"/>
            <a:ext cx="4325112" cy="2454796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D633F00-464B-3088-812A-40496FD1021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73800" y="2386584"/>
            <a:ext cx="4325112" cy="2459736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92F09-9D88-4105-92F6-7298804EAA90}" type="datetime1">
              <a:rPr lang="en-US" smtClean="0"/>
              <a:t>2/11/26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9123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347" y="2258568"/>
            <a:ext cx="3813048" cy="3557016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42D62A0-8127-CE86-0633-0D65E1E136F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19738" y="2254250"/>
            <a:ext cx="4956175" cy="35560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44F96-061D-4D71-97A2-2371A43FDE7C}" type="datetime1">
              <a:rPr lang="en-US" smtClean="0"/>
              <a:t>2/11/26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6604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8" y="1537853"/>
            <a:ext cx="4145582" cy="46388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FB4667A-FE47-8556-FD3A-55FDBA801D7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19738" y="1538288"/>
            <a:ext cx="5681662" cy="481806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FE133-02A7-439F-9131-2680F754099D}" type="datetime1">
              <a:rPr lang="en-US" smtClean="0"/>
              <a:t>2/11/26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031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7" y="877456"/>
            <a:ext cx="4142232" cy="4940661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6F072A2-EBC7-B7EA-DA98-BAC0AA46E7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22913" y="877456"/>
            <a:ext cx="6159500" cy="539082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BF7DD-C7D0-4333-B18D-CCAF5427F9DD}" type="datetime1">
              <a:rPr lang="en-US" smtClean="0"/>
              <a:t>2/11/26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0373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533" y="548639"/>
            <a:ext cx="3494314" cy="5719639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C71126E-AEFA-B45A-CD39-AC1315E0333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04268" y="549274"/>
            <a:ext cx="7315200" cy="580644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15979-091A-4302-A385-56FC1CE52E32}" type="datetime1">
              <a:rPr lang="en-US" smtClean="0"/>
              <a:t>2/11/26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6056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8937" y="548640"/>
            <a:ext cx="6093225" cy="1143000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1"/>
            <a:ext cx="4793885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538937" y="1828800"/>
            <a:ext cx="6071616" cy="448970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742B5C-5438-96A4-4A2A-AE939906F8A4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5538937" y="6453002"/>
            <a:ext cx="3337584" cy="365125"/>
          </a:xfrm>
        </p:spPr>
        <p:txBody>
          <a:bodyPr/>
          <a:lstStyle/>
          <a:p>
            <a:fld id="{7836D543-476D-434F-B209-1A114B2E3F04}" type="datetime1">
              <a:rPr lang="en-US" smtClean="0"/>
              <a:t>2/11/26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65BFCB1-FAA8-D03A-3B62-DCB2CF1CA11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A608994-46CD-AAE0-DCC4-A59D26254D8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27042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6135624" cy="1143000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4" y="1828800"/>
            <a:ext cx="6135624" cy="448970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400544" y="0"/>
            <a:ext cx="4791456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81177663-FC76-DF36-EEB7-5BE4C6C82F3A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83DD0F20-7689-42E6-8664-6AA00B79F132}" type="datetime1">
              <a:rPr lang="en-US" smtClean="0"/>
              <a:t>2/11/26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515DEC4-C967-ABFB-73CF-0A90335332A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3950591" y="6453002"/>
            <a:ext cx="2805405" cy="365125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5A5085F-BE80-B110-AA1F-9DD0919E27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6706232" y="6453002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20868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5736" y="320040"/>
            <a:ext cx="6858000" cy="932688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1"/>
            <a:ext cx="4023360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745736" y="1380744"/>
            <a:ext cx="6858000" cy="498348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BFB53A-8FDF-F131-DCF2-D7BECE95381F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4745736" y="6453002"/>
            <a:ext cx="3494314" cy="365125"/>
          </a:xfrm>
        </p:spPr>
        <p:txBody>
          <a:bodyPr/>
          <a:lstStyle/>
          <a:p>
            <a:fld id="{30F2F577-5BDA-4749-9F3F-0D340DC0D6A8}" type="datetime1">
              <a:rPr lang="en-US" smtClean="0"/>
              <a:t>2/11/26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46E4B5-B423-4137-0255-D68BAC85BE9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9FEC5A8-0DCB-9EEB-83E2-0411804C543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02058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320040"/>
            <a:ext cx="6858000" cy="932688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647" y="1380744"/>
            <a:ext cx="6858000" cy="498348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091732" y="0"/>
            <a:ext cx="4100267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3CAD5B-18BB-E21E-3A4C-7BAACB8519A4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AC9378AD-A6D7-4162-BB5C-47C49B2E145B}" type="datetime1">
              <a:rPr lang="en-US" smtClean="0"/>
              <a:t>2/11/26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20916D3-99FA-E971-607F-14E290E5885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4285799" y="6453002"/>
            <a:ext cx="2805405" cy="365125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BDEAB8E-8806-A459-E320-4CA2B455BF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7041440" y="6453002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5346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DE44A-7CD8-4860-9BDC-2BE4C911F6D0}" type="datetime1">
              <a:rPr lang="en-US" smtClean="0"/>
              <a:t>2/11/26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2051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3808" y="584339"/>
            <a:ext cx="4361688" cy="1527048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6611509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253745" y="2212975"/>
            <a:ext cx="4362450" cy="409575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53745" y="6453002"/>
            <a:ext cx="1622776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67B65D3-547A-48A8-9F1F-13ED0B55ACC6}" type="datetime1">
              <a:rPr lang="en-US" smtClean="0"/>
              <a:t>2/11/26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89000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83413"/>
            <a:ext cx="4361688" cy="1527048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5" y="2212975"/>
            <a:ext cx="4360863" cy="409575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6453002"/>
            <a:ext cx="2031073" cy="365125"/>
          </a:xfrm>
        </p:spPr>
        <p:txBody>
          <a:bodyPr/>
          <a:lstStyle/>
          <a:p>
            <a:fld id="{76A7CFE7-E645-4439-AA6B-DA8CF856D63E}" type="datetime1">
              <a:rPr lang="en-US" smtClean="0"/>
              <a:t>2/11/26</a:t>
            </a:fld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745480" y="0"/>
            <a:ext cx="6446520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68233" y="6453002"/>
            <a:ext cx="2805405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923874" y="6453002"/>
            <a:ext cx="429207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007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4553" y="320040"/>
            <a:ext cx="4522936" cy="9326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" y="0"/>
            <a:ext cx="6492240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104888" y="1380744"/>
            <a:ext cx="4512601" cy="498348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104491" y="6453002"/>
            <a:ext cx="1772029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E8B2C0DB-994F-48B0-91F4-5F06C3B86E32}" type="datetime1">
              <a:rPr lang="en-US" smtClean="0"/>
              <a:t>2/11/26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83653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320040"/>
            <a:ext cx="4572000" cy="9326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4" y="1380744"/>
            <a:ext cx="4572000" cy="498348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6453002"/>
            <a:ext cx="2031073" cy="365125"/>
          </a:xfrm>
        </p:spPr>
        <p:txBody>
          <a:bodyPr/>
          <a:lstStyle/>
          <a:p>
            <a:fld id="{D3F6A089-BE3E-4BB0-98EE-FDF712FF3613}" type="datetime1">
              <a:rPr lang="en-US" smtClean="0"/>
              <a:t>2/11/26</a:t>
            </a:fld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17720" y="0"/>
            <a:ext cx="6274279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68233" y="6453002"/>
            <a:ext cx="2805405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923874" y="6453002"/>
            <a:ext cx="429207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02476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2663" y="583413"/>
            <a:ext cx="3401568" cy="152704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7584144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212790" y="2212975"/>
            <a:ext cx="3401568" cy="409575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305F20-8340-4F06-2EA5-4D05FFED4587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8212663" y="6453002"/>
            <a:ext cx="922372" cy="365125"/>
          </a:xfrm>
        </p:spPr>
        <p:txBody>
          <a:bodyPr/>
          <a:lstStyle/>
          <a:p>
            <a:fld id="{AC101298-AE91-4071-9C72-5A98117ABE14}" type="datetime1">
              <a:rPr lang="en-US" smtClean="0"/>
              <a:t>2/11/26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09198F5-FF38-389C-E060-120AC630180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9135035" y="6453002"/>
            <a:ext cx="2546891" cy="365125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963CA08-6B63-DC1E-8CB3-C323C904012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18690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83413"/>
            <a:ext cx="3401568" cy="152704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5" y="2212975"/>
            <a:ext cx="3401568" cy="409575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6453002"/>
            <a:ext cx="1067625" cy="365125"/>
          </a:xfrm>
        </p:spPr>
        <p:txBody>
          <a:bodyPr/>
          <a:lstStyle/>
          <a:p>
            <a:fld id="{EABE4333-790C-44CD-B503-F52418ED809A}" type="datetime1">
              <a:rPr lang="en-US" smtClean="0"/>
              <a:t>2/11/26</a:t>
            </a:fld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761780" y="0"/>
            <a:ext cx="7430219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04785" y="6453002"/>
            <a:ext cx="2805405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960426" y="6453002"/>
            <a:ext cx="429207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58007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3102" y="1078992"/>
            <a:ext cx="3273552" cy="1942773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7781365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44096" y="3099816"/>
            <a:ext cx="3273552" cy="295351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228600" indent="0">
              <a:buNone/>
              <a:defRPr sz="1400"/>
            </a:lvl2pPr>
            <a:lvl3pPr marL="457200" indent="0">
              <a:buNone/>
              <a:defRPr sz="1400"/>
            </a:lvl3pPr>
            <a:lvl4pPr marL="685800" indent="0">
              <a:buNone/>
              <a:defRPr sz="1400"/>
            </a:lvl4pPr>
            <a:lvl5pPr marL="914400" indent="0"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43102" y="6453002"/>
            <a:ext cx="1003659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D2397CCD-8E49-4379-8DCB-9F17CAEDFC10}" type="datetime1">
              <a:rPr lang="en-US" smtClean="0"/>
              <a:t>2/11/26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346761" y="6453002"/>
            <a:ext cx="2335165" cy="365125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97316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5012268"/>
            <a:ext cx="3739896" cy="139033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1" y="0"/>
            <a:ext cx="12192000" cy="4635132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6146F6-C62B-441B-BAD2-D550454B4D53}" type="datetime1">
              <a:rPr lang="en-US" smtClean="0"/>
              <a:t>2/11/26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49240" y="5012267"/>
            <a:ext cx="6400800" cy="1390330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228600" indent="0">
              <a:buFont typeface="Arial" panose="020B0604020202020204" pitchFamily="34" charset="0"/>
              <a:buNone/>
              <a:defRPr sz="1400"/>
            </a:lvl2pPr>
            <a:lvl3pPr marL="457200" indent="0">
              <a:buFont typeface="Arial" panose="020B0604020202020204" pitchFamily="34" charset="0"/>
              <a:buNone/>
              <a:defRPr sz="1400"/>
            </a:lvl3pPr>
            <a:lvl4pPr marL="685800" indent="0">
              <a:buFont typeface="Arial" panose="020B0604020202020204" pitchFamily="34" charset="0"/>
              <a:buNone/>
              <a:defRPr sz="1400"/>
            </a:lvl4pPr>
            <a:lvl5pPr marL="914400" indent="0">
              <a:buFont typeface="Arial" panose="020B0604020202020204" pitchFamily="34" charset="0"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5221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4162318"/>
            <a:ext cx="2953618" cy="189280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1" y="0"/>
            <a:ext cx="12192000" cy="377827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83A68-D563-4FD5-B11F-54F8D5F1E37F}" type="datetime1">
              <a:rPr lang="en-US" smtClean="0"/>
              <a:t>2/11/26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77640" y="4162318"/>
            <a:ext cx="7772400" cy="2240280"/>
          </a:xfrm>
        </p:spPr>
        <p:txBody>
          <a:bodyPr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514350" indent="-285750">
              <a:buFont typeface="Arial" panose="020B0604020202020204" pitchFamily="34" charset="0"/>
              <a:buChar char="•"/>
              <a:defRPr sz="1600"/>
            </a:lvl2pPr>
            <a:lvl3pPr marL="742950" indent="-285750">
              <a:buFont typeface="Arial" panose="020B0604020202020204" pitchFamily="34" charset="0"/>
              <a:buChar char="•"/>
              <a:defRPr sz="1400"/>
            </a:lvl3pPr>
            <a:lvl4pPr marL="857250" indent="-171450">
              <a:buFont typeface="Arial" panose="020B0604020202020204" pitchFamily="34" charset="0"/>
              <a:buChar char="•"/>
              <a:defRPr sz="1400"/>
            </a:lvl4pPr>
            <a:lvl5pPr marL="1085850" indent="-171450">
              <a:buFont typeface="Arial" panose="020B0604020202020204" pitchFamily="34" charset="0"/>
              <a:buChar char="•"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73957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561425"/>
            <a:ext cx="2953618" cy="189280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1" y="3079730"/>
            <a:ext cx="12192000" cy="377827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59778"/>
            <a:ext cx="3494314" cy="365125"/>
          </a:xfrm>
        </p:spPr>
        <p:txBody>
          <a:bodyPr/>
          <a:lstStyle/>
          <a:p>
            <a:fld id="{3148FABB-02FF-476F-AB37-BDD0E354E780}" type="datetime1">
              <a:rPr lang="en-US" smtClean="0"/>
              <a:t>2/11/26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77640" y="561425"/>
            <a:ext cx="7772400" cy="2240280"/>
          </a:xfrm>
        </p:spPr>
        <p:txBody>
          <a:bodyPr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514350" indent="-285750">
              <a:buFont typeface="Arial" panose="020B0604020202020204" pitchFamily="34" charset="0"/>
              <a:buChar char="•"/>
              <a:defRPr sz="1600"/>
            </a:lvl2pPr>
            <a:lvl3pPr marL="742950" indent="-285750">
              <a:buFont typeface="Arial" panose="020B0604020202020204" pitchFamily="34" charset="0"/>
              <a:buChar char="•"/>
              <a:defRPr sz="1400"/>
            </a:lvl3pPr>
            <a:lvl4pPr marL="857250" indent="-171450">
              <a:buFont typeface="Arial" panose="020B0604020202020204" pitchFamily="34" charset="0"/>
              <a:buChar char="•"/>
              <a:defRPr sz="1400"/>
            </a:lvl4pPr>
            <a:lvl5pPr marL="1085850" indent="-171450">
              <a:buFont typeface="Arial" panose="020B0604020202020204" pitchFamily="34" charset="0"/>
              <a:buChar char="•"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76521" y="59778"/>
            <a:ext cx="2805405" cy="365125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2162" y="59778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6362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68896" y="1129554"/>
            <a:ext cx="4361688" cy="347523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US" sz="5400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68897" y="4731335"/>
            <a:ext cx="4206240" cy="1184585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2000" dirty="0"/>
            </a:lvl1pPr>
          </a:lstStyle>
          <a:p>
            <a:pPr lvl="0"/>
            <a:r>
              <a:rPr lang="en-US" dirty="0"/>
              <a:t>Click to edit Master subtitle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6584950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168895" y="6453002"/>
            <a:ext cx="1707625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E38EAEAF-D16E-446F-97F9-D23FB245CB45}" type="datetime1">
              <a:rPr lang="en-US" smtClean="0"/>
              <a:t>2/11/26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0397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6" y="603504"/>
            <a:ext cx="10972802" cy="970463"/>
          </a:xfrm>
        </p:spPr>
        <p:txBody>
          <a:bodyPr anchor="ctr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12645" y="1828800"/>
            <a:ext cx="6172200" cy="4425696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1897688-419F-6EB2-5CC1-DC14924E5FC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327395" y="1828800"/>
            <a:ext cx="4251960" cy="442887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A428D3-736A-4038-886C-8BF662AA2745}" type="datetime1">
              <a:rPr lang="en-US" smtClean="0"/>
              <a:t>2/11/26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09606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39"/>
            <a:ext cx="4672584" cy="1453896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12648" y="2290890"/>
            <a:ext cx="4672584" cy="4041648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BAC3300-BF12-B200-9F06-8D5AC45CB7E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96000" y="549275"/>
            <a:ext cx="5585925" cy="578326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1DDEB-9B85-4E99-8A3D-ABE66C6280C3}" type="datetime1">
              <a:rPr lang="en-US" smtClean="0"/>
              <a:t>2/11/26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82494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8" y="550217"/>
            <a:ext cx="3657603" cy="1453896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31521" y="2295144"/>
            <a:ext cx="3490176" cy="4041648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3F7B03F-5EDA-605B-1A2E-F48896E489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016500" y="549275"/>
            <a:ext cx="6561138" cy="575945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65DCA-443F-4667-9ED1-418507CE45A8}" type="datetime1">
              <a:rPr lang="en-US" smtClean="0"/>
              <a:t>2/11/26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698828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6306E-B77F-CE22-FA8C-F08F17B5E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944" y="4718304"/>
            <a:ext cx="5897880" cy="135331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20000"/>
              </a:lnSpc>
              <a:defRPr lang="en-US" sz="2800" b="0" dirty="0">
                <a:solidFill>
                  <a:schemeClr val="accent1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418DF0B-1F85-2BB3-D241-A3A14BF7290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39496" y="603503"/>
            <a:ext cx="10826496" cy="4334256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lang="en-US" sz="23200" b="1" dirty="0">
                <a:solidFill>
                  <a:schemeClr val="accent1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##%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591E5F-EDEF-7D02-30E6-B960B5E45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A1557D-4816-44D0-B6EE-6CAC6E30B54D}" type="datetime1">
              <a:rPr lang="en-US" smtClean="0"/>
              <a:t>2/11/26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94E47C-0C77-0005-1755-14F7739DF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0528A9-0729-B0FB-328C-3C96994AA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50278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Numb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6306E-B77F-CE22-FA8C-F08F17B5E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7440" y="4809744"/>
            <a:ext cx="7525512" cy="1545336"/>
          </a:xfrm>
        </p:spPr>
        <p:txBody>
          <a:bodyPr>
            <a:normAutofit/>
          </a:bodyPr>
          <a:lstStyle>
            <a:lvl1pPr algn="ctr">
              <a:lnSpc>
                <a:spcPct val="110000"/>
              </a:lnSpc>
              <a:defRPr sz="2800" b="0">
                <a:solidFill>
                  <a:schemeClr val="accent1">
                    <a:lumMod val="75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418DF0B-1F85-2BB3-D241-A3A14BF7290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22960" y="640079"/>
            <a:ext cx="10543032" cy="4206240"/>
          </a:xfrm>
        </p:spPr>
        <p:txBody>
          <a:bodyPr anchor="b">
            <a:normAutofit/>
          </a:bodyPr>
          <a:lstStyle>
            <a:lvl1pPr marL="0" indent="0" algn="ctr">
              <a:lnSpc>
                <a:spcPct val="90000"/>
              </a:lnSpc>
              <a:buNone/>
              <a:defRPr sz="23200" b="1">
                <a:solidFill>
                  <a:schemeClr val="accent1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##%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591E5F-EDEF-7D02-30E6-B960B5E45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F872E-5ED2-46B0-83A4-0C1AF0E0D91C}" type="datetime1">
              <a:rPr lang="en-US" smtClean="0"/>
              <a:t>2/11/26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94E47C-0C77-0005-1755-14F7739DF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0528A9-0729-B0FB-328C-3C96994AA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67762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Number 3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4B1ECB8-9E10-D2F3-E361-7D268551E2E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56306E-B77F-CE22-FA8C-F08F17B5E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7440" y="4809744"/>
            <a:ext cx="7525512" cy="1545336"/>
          </a:xfrm>
        </p:spPr>
        <p:txBody>
          <a:bodyPr>
            <a:normAutofit/>
          </a:bodyPr>
          <a:lstStyle>
            <a:lvl1pPr algn="ctr">
              <a:lnSpc>
                <a:spcPct val="110000"/>
              </a:lnSpc>
              <a:defRPr sz="2800" b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418DF0B-1F85-2BB3-D241-A3A14BF7290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22960" y="640079"/>
            <a:ext cx="10543032" cy="4206240"/>
          </a:xfrm>
        </p:spPr>
        <p:txBody>
          <a:bodyPr anchor="b">
            <a:normAutofit/>
          </a:bodyPr>
          <a:lstStyle>
            <a:lvl1pPr marL="0" indent="0" algn="ctr">
              <a:lnSpc>
                <a:spcPct val="90000"/>
              </a:lnSpc>
              <a:buNone/>
              <a:defRPr sz="23200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##%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591E5F-EDEF-7D02-30E6-B960B5E45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18575-0C6E-47B4-936E-32183810D7BF}" type="datetime1">
              <a:rPr lang="en-US" smtClean="0"/>
              <a:t>2/11/26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94E47C-0C77-0005-1755-14F7739DF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0528A9-0729-B0FB-328C-3C96994AA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3220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9144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C29FB5-1C86-423F-AEAA-2683840666C3}" type="datetime1">
              <a:rPr lang="en-US" smtClean="0"/>
              <a:t>2/11/26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630936"/>
            <a:ext cx="8266176" cy="5605272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5400" b="1"/>
            </a:lvl1pPr>
            <a:lvl2pPr marL="228600" indent="0">
              <a:lnSpc>
                <a:spcPct val="100000"/>
              </a:lnSpc>
              <a:buNone/>
              <a:defRPr sz="4800" b="1"/>
            </a:lvl2pPr>
            <a:lvl3pPr marL="457200" indent="0">
              <a:lnSpc>
                <a:spcPct val="100000"/>
              </a:lnSpc>
              <a:buNone/>
              <a:defRPr sz="4400" b="1"/>
            </a:lvl3pPr>
            <a:lvl4pPr marL="685800" indent="0">
              <a:lnSpc>
                <a:spcPct val="100000"/>
              </a:lnSpc>
              <a:buNone/>
              <a:defRPr sz="4000" b="1"/>
            </a:lvl4pPr>
            <a:lvl5pPr marL="914400" indent="0">
              <a:lnSpc>
                <a:spcPct val="100000"/>
              </a:lnSpc>
              <a:buNone/>
              <a:defRPr sz="3600" b="1"/>
            </a:lvl5pPr>
          </a:lstStyle>
          <a:p>
            <a:pPr lvl="0"/>
            <a:r>
              <a:rPr lang="en-US" dirty="0"/>
              <a:t>Click to edit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1059102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tatem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9144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CCB4E-88AF-46AC-B7C5-30308F179659}" type="datetime1">
              <a:rPr lang="en-US" smtClean="0"/>
              <a:t>2/11/26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1929384"/>
            <a:ext cx="8266176" cy="4142232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5000" b="1"/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 dirty="0"/>
              <a:t>Click to edit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2212793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9144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915B6-CC2A-4462-A7E5-B3080DF8F97D}" type="datetime1">
              <a:rPr lang="en-US" smtClean="0"/>
              <a:t>2/11/26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548640"/>
            <a:ext cx="8266176" cy="5605272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5000" b="1"/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 dirty="0"/>
              <a:t>Click to edit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3196092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2FA0A-1F7B-DD41-ECED-02B60BC46B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77008" y="5431536"/>
            <a:ext cx="9021471" cy="466344"/>
          </a:xfrm>
        </p:spPr>
        <p:txBody>
          <a:bodyPr anchor="ctr">
            <a:normAutofit/>
          </a:bodyPr>
          <a:lstStyle>
            <a:lvl1pPr>
              <a:lnSpc>
                <a:spcPct val="120000"/>
              </a:lnSpc>
              <a:defRPr sz="2200">
                <a:solidFill>
                  <a:schemeClr val="accent1">
                    <a:lumMod val="75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Quote Author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14BE2EA-8E1E-E2DA-5CCF-46908B013BF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499616" y="1188720"/>
            <a:ext cx="9198864" cy="3657600"/>
          </a:xfrm>
        </p:spPr>
        <p:txBody>
          <a:bodyPr anchor="ctr">
            <a:normAutofit/>
          </a:bodyPr>
          <a:lstStyle>
            <a:lvl1pPr marL="164592" indent="-164592">
              <a:lnSpc>
                <a:spcPct val="100000"/>
              </a:lnSpc>
              <a:spcBef>
                <a:spcPts val="0"/>
              </a:spcBef>
              <a:buNone/>
              <a:defRPr sz="4000">
                <a:latin typeface="+mj-lt"/>
              </a:defRPr>
            </a:lvl1pPr>
          </a:lstStyle>
          <a:p>
            <a:pPr lvl="0"/>
            <a:r>
              <a:rPr lang="en-US" dirty="0"/>
              <a:t>Click to edit Quote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44C372-F7FA-5AA5-92C1-CF476A266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188F7-A494-4EEB-A53D-2B97B1D4CD3C}" type="datetime1">
              <a:rPr lang="en-US" smtClean="0"/>
              <a:t>2/11/26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3912E3-7555-EAAB-BE83-59ED3B5C9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EAECF6-9F03-4C12-4BD4-4E8AE63A4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9146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5760" y="411480"/>
            <a:ext cx="4654296" cy="3739896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5200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5760" y="4873752"/>
            <a:ext cx="4206240" cy="1380744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>
              <a:buNone/>
              <a:defRPr lang="en-US" dirty="0"/>
            </a:lvl1pPr>
          </a:lstStyle>
          <a:p>
            <a:pPr lvl="0"/>
            <a:r>
              <a:rPr lang="en-US" dirty="0"/>
              <a:t>Click to edit Master subtitle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596128" y="0"/>
            <a:ext cx="6595872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991F941-2D53-CC10-7947-62237A245FE0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137160" y="6453002"/>
            <a:ext cx="1951777" cy="365125"/>
          </a:xfrm>
        </p:spPr>
        <p:txBody>
          <a:bodyPr/>
          <a:lstStyle/>
          <a:p>
            <a:fld id="{782E7A21-5BA8-4C4C-9705-3A1EA342AD8A}" type="datetime1">
              <a:rPr lang="en-US" smtClean="0"/>
              <a:t>2/11/26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A6E6A4C-6C55-068A-43AA-78DB4D1D643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2088937" y="6453002"/>
            <a:ext cx="2805405" cy="365125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1A2CCFF-14A7-08A8-4465-732CD892872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4844578" y="6453002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623974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6DECC02-1725-49EE-C93B-A4C2C4049458}"/>
              </a:ext>
            </a:extLst>
          </p:cNvPr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12FA0A-1F7B-DD41-ECED-02B60BC46B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77009" y="5349240"/>
            <a:ext cx="9043416" cy="466344"/>
          </a:xfrm>
        </p:spPr>
        <p:txBody>
          <a:bodyPr anchor="ctr">
            <a:normAutofit/>
          </a:bodyPr>
          <a:lstStyle>
            <a:lvl1pPr>
              <a:lnSpc>
                <a:spcPct val="120000"/>
              </a:lnSpc>
              <a:defRPr sz="22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Quote Author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14BE2EA-8E1E-E2DA-5CCF-46908B013BF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499616" y="1344168"/>
            <a:ext cx="9198864" cy="3291840"/>
          </a:xfrm>
        </p:spPr>
        <p:txBody>
          <a:bodyPr anchor="ctr">
            <a:normAutofit/>
          </a:bodyPr>
          <a:lstStyle>
            <a:lvl1pPr marL="164592" indent="-164592">
              <a:lnSpc>
                <a:spcPct val="100000"/>
              </a:lnSpc>
              <a:spcBef>
                <a:spcPts val="0"/>
              </a:spcBef>
              <a:buNone/>
              <a:defRPr sz="4000">
                <a:latin typeface="+mj-lt"/>
              </a:defRPr>
            </a:lvl1pPr>
          </a:lstStyle>
          <a:p>
            <a:pPr lvl="0"/>
            <a:r>
              <a:rPr lang="en-US" dirty="0"/>
              <a:t>Click to edit Quote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44C372-F7FA-5AA5-92C1-CF476A266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06BC0-1562-42E5-89A2-925CA193C8A6}" type="datetime1">
              <a:rPr lang="en-US" smtClean="0"/>
              <a:t>2/11/26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3912E3-7555-EAAB-BE83-59ED3B5C9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EAECF6-9F03-4C12-4BD4-4E8AE63A4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0682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2FA0A-1F7B-DD41-ECED-02B60BC46B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041" y="5669280"/>
            <a:ext cx="8805672" cy="466344"/>
          </a:xfrm>
        </p:spPr>
        <p:txBody>
          <a:bodyPr anchor="ctr">
            <a:normAutofit/>
          </a:bodyPr>
          <a:lstStyle>
            <a:lvl1pPr>
              <a:lnSpc>
                <a:spcPct val="120000"/>
              </a:lnSpc>
              <a:defRPr sz="2200">
                <a:solidFill>
                  <a:schemeClr val="accent1">
                    <a:lumMod val="75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Quote Author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14BE2EA-8E1E-E2DA-5CCF-46908B013BF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1097280"/>
            <a:ext cx="8961120" cy="3474720"/>
          </a:xfrm>
        </p:spPr>
        <p:txBody>
          <a:bodyPr anchor="ctr">
            <a:normAutofit/>
          </a:bodyPr>
          <a:lstStyle>
            <a:lvl1pPr marL="164592" indent="-164592">
              <a:lnSpc>
                <a:spcPct val="100000"/>
              </a:lnSpc>
              <a:spcBef>
                <a:spcPts val="0"/>
              </a:spcBef>
              <a:buNone/>
              <a:defRPr sz="4200">
                <a:latin typeface="+mj-lt"/>
              </a:defRPr>
            </a:lvl1pPr>
          </a:lstStyle>
          <a:p>
            <a:pPr lvl="0"/>
            <a:r>
              <a:rPr lang="en-US" dirty="0"/>
              <a:t>Click to edit Quote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44C372-F7FA-5AA5-92C1-CF476A266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F376A-778D-45CF-8340-DB03B2DA6A3E}" type="datetime1">
              <a:rPr lang="en-US" smtClean="0"/>
              <a:t>2/11/26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3912E3-7555-EAAB-BE83-59ED3B5C9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EAECF6-9F03-4C12-4BD4-4E8AE63A4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709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741152" cy="113225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4DC103C-4E45-07FA-2734-5BAE2624DC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2775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88F1ED9-CE64-0191-F909-FDC002A745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DFF5A-622E-43FE-9EE9-BAAB78AB2046}" type="datetime1">
              <a:rPr lang="en-US" smtClean="0"/>
              <a:t>2/11/26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47903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47396"/>
            <a:ext cx="10745788" cy="114329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685735"/>
            <a:ext cx="5157787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86E5640-DE07-46FE-2EFB-FCD8C5238D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9600" y="2387600"/>
            <a:ext cx="5157788" cy="376396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5735"/>
            <a:ext cx="5183188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0D5795C-6228-AA6F-1CF7-AD7010686BC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72200" y="2387600"/>
            <a:ext cx="5183188" cy="376396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5C09E-FF30-4AA0-A227-171955622259}" type="datetime1">
              <a:rPr lang="en-US" smtClean="0"/>
              <a:t>2/11/26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7001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279FF-407B-4B41-9E69-DE66ED04A328}" type="datetime1">
              <a:rPr lang="en-US" smtClean="0"/>
              <a:t>2/11/26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49219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3E812-757D-4139-AF81-227C72D4B544}" type="datetime1">
              <a:rPr lang="en-US" smtClean="0"/>
              <a:t>2/11/26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69244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53616"/>
            <a:ext cx="3595634" cy="1757505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48" y="2311121"/>
            <a:ext cx="3595634" cy="3993263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4708" y="553615"/>
            <a:ext cx="6440258" cy="5755109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6A7E1-C424-43A5-938A-12DEC0A1D59D}" type="datetime1">
              <a:rPr lang="en-US" smtClean="0"/>
              <a:t>2/11/26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097508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57784"/>
            <a:ext cx="3595634" cy="2212313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48" y="2826137"/>
            <a:ext cx="3585586" cy="3434638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5063319" y="557784"/>
            <a:ext cx="6519080" cy="5779007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C4FC2-B89B-4919-A96B-662A3584681C}" type="datetime1">
              <a:rPr lang="en-US" smtClean="0"/>
              <a:t>2/11/26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01924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6" y="1847088"/>
            <a:ext cx="10888473" cy="1133856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7E1FCC9-2D1D-9C6B-8C9A-E3D0A77DBEF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2775" y="3594099"/>
            <a:ext cx="10890374" cy="2743200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4BE51-D660-433D-AABA-154BE028E64E}" type="datetime1">
              <a:rPr lang="en-US" smtClean="0"/>
              <a:t>2/11/26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534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1627318"/>
            <a:ext cx="8430767" cy="184202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53FFEDA-E57B-DF13-2394-A1514E15F85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5" y="3622674"/>
            <a:ext cx="8430639" cy="1279615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228600" indent="0">
              <a:buNone/>
              <a:defRPr sz="2000"/>
            </a:lvl2pPr>
            <a:lvl3pPr marL="457200" indent="0">
              <a:buNone/>
              <a:defRPr sz="1800"/>
            </a:lvl3pPr>
            <a:lvl4pPr marL="685800" indent="0">
              <a:buNone/>
              <a:defRPr sz="1600"/>
            </a:lvl4pPr>
            <a:lvl5pPr marL="914400" indent="0"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61F76E-6064-4431-B5C4-29A511725BCF}" type="datetime1">
              <a:rPr lang="en-US" smtClean="0"/>
              <a:t>2/11/26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2813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208" y="548642"/>
            <a:ext cx="7478991" cy="3635797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7000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1208" y="4473553"/>
            <a:ext cx="6655522" cy="1545336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>
              <a:buNone/>
              <a:defRPr lang="en-US" sz="2200" dirty="0"/>
            </a:lvl1pPr>
          </a:lstStyle>
          <a:p>
            <a:pPr lvl="0"/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E73BE-5F1F-40EF-8F67-E3F24D65884D}" type="datetime1">
              <a:rPr lang="en-US" smtClean="0"/>
              <a:t>2/11/26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4195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8008" y="854239"/>
            <a:ext cx="7876287" cy="3592629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US" sz="7200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8368" y="4617138"/>
            <a:ext cx="7375466" cy="1014984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dirty="0"/>
            </a:lvl1pPr>
          </a:lstStyle>
          <a:p>
            <a:pPr lvl="0"/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68EF1-668D-4AD0-8652-1F3B3622EDC2}" type="datetime1">
              <a:rPr lang="en-US" smtClean="0"/>
              <a:t>2/11/26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8201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81200" y="1318302"/>
            <a:ext cx="8229600" cy="2621154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01923" y="4039647"/>
            <a:ext cx="7588155" cy="1414091"/>
          </a:xfrm>
        </p:spPr>
        <p:txBody>
          <a:bodyPr>
            <a:normAutofit/>
          </a:bodyPr>
          <a:lstStyle>
            <a:lvl1pPr marL="0" indent="0" algn="ctr"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5609F-9B5B-4E29-8DB1-457A85E01A27}" type="datetime1">
              <a:rPr lang="en-US" smtClean="0"/>
              <a:t>2/11/26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2865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4320" y="1801368"/>
            <a:ext cx="7772400" cy="4572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US" sz="7400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0DE37-B9D6-425C-B79B-6C6DFFBD0DA2}" type="datetime1">
              <a:rPr lang="en-US" smtClean="0"/>
              <a:t>2/11/26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5631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664108"/>
            <a:ext cx="8467558" cy="1554480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2647" y="2333860"/>
            <a:ext cx="8467558" cy="3689909"/>
          </a:xfrm>
        </p:spPr>
        <p:txBody>
          <a:bodyPr>
            <a:normAutofit/>
          </a:bodyPr>
          <a:lstStyle>
            <a:lvl1pPr marL="457200" indent="-457200">
              <a:buFont typeface="+mj-lt"/>
              <a:buAutoNum type="arabicPeriod"/>
              <a:defRPr sz="2400"/>
            </a:lvl1pPr>
            <a:lvl2pPr marL="685800" indent="-457200">
              <a:buFont typeface="+mj-lt"/>
              <a:buAutoNum type="arabicPeriod"/>
              <a:defRPr sz="2000"/>
            </a:lvl2pPr>
            <a:lvl3pPr marL="800100" indent="-342900">
              <a:buFont typeface="+mj-lt"/>
              <a:buAutoNum type="arabicPeriod"/>
              <a:defRPr sz="1800"/>
            </a:lvl3pPr>
            <a:lvl4pPr marL="1028700" indent="-342900">
              <a:buFont typeface="+mj-lt"/>
              <a:buAutoNum type="arabicPeriod"/>
              <a:defRPr sz="1600"/>
            </a:lvl4pPr>
            <a:lvl5pPr marL="1257300" indent="-342900">
              <a:buFont typeface="+mj-lt"/>
              <a:buAutoNum type="arabicPeriod"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5B0EE-4023-4E3C-8875-10AA631453CF}" type="datetime1">
              <a:rPr lang="en-US" smtClean="0"/>
              <a:t>2/11/26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8659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653578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7" y="1715532"/>
            <a:ext cx="10653579" cy="4593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5753E-AF8A-7E04-8A1A-205B755A0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7160" y="6453002"/>
            <a:ext cx="34943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5EE9E671-1C83-40F7-9D33-FE8AAC7F721F}" type="datetime1">
              <a:rPr lang="en-US" smtClean="0"/>
              <a:t>2/11/26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1B7C8-DA74-800B-EE14-A39E9DB32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76521" y="6453002"/>
            <a:ext cx="28054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1647D-0DF0-CA1B-F723-EF7B8F508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2162" y="6453002"/>
            <a:ext cx="4292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4535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0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  <p:sldLayoutId id="2147483713" r:id="rId13"/>
    <p:sldLayoutId id="2147483714" r:id="rId14"/>
    <p:sldLayoutId id="2147483715" r:id="rId15"/>
    <p:sldLayoutId id="2147483716" r:id="rId16"/>
    <p:sldLayoutId id="2147483717" r:id="rId17"/>
    <p:sldLayoutId id="2147483718" r:id="rId18"/>
    <p:sldLayoutId id="2147483719" r:id="rId19"/>
    <p:sldLayoutId id="2147483720" r:id="rId20"/>
    <p:sldLayoutId id="2147483721" r:id="rId21"/>
    <p:sldLayoutId id="2147483722" r:id="rId22"/>
    <p:sldLayoutId id="2147483723" r:id="rId23"/>
    <p:sldLayoutId id="2147483724" r:id="rId24"/>
    <p:sldLayoutId id="2147483725" r:id="rId25"/>
    <p:sldLayoutId id="2147483726" r:id="rId26"/>
    <p:sldLayoutId id="2147483727" r:id="rId27"/>
    <p:sldLayoutId id="2147483728" r:id="rId28"/>
    <p:sldLayoutId id="2147483729" r:id="rId29"/>
    <p:sldLayoutId id="2147483730" r:id="rId30"/>
    <p:sldLayoutId id="2147483731" r:id="rId31"/>
    <p:sldLayoutId id="2147483732" r:id="rId32"/>
    <p:sldLayoutId id="2147483733" r:id="rId33"/>
    <p:sldLayoutId id="2147483734" r:id="rId34"/>
    <p:sldLayoutId id="2147483735" r:id="rId35"/>
    <p:sldLayoutId id="2147483736" r:id="rId36"/>
    <p:sldLayoutId id="2147483749" r:id="rId37"/>
    <p:sldLayoutId id="2147483737" r:id="rId38"/>
    <p:sldLayoutId id="2147483738" r:id="rId39"/>
    <p:sldLayoutId id="2147483739" r:id="rId40"/>
    <p:sldLayoutId id="2147483740" r:id="rId41"/>
    <p:sldLayoutId id="2147483741" r:id="rId42"/>
    <p:sldLayoutId id="2147483742" r:id="rId43"/>
    <p:sldLayoutId id="2147483743" r:id="rId44"/>
    <p:sldLayoutId id="2147483744" r:id="rId45"/>
    <p:sldLayoutId id="2147483745" r:id="rId46"/>
    <p:sldLayoutId id="2147483746" r:id="rId47"/>
    <p:sldLayoutId id="2147483747" r:id="rId48"/>
    <p:sldLayoutId id="2147483748" r:id="rId4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9799E6-C629-3889-4DDB-AC036E83FF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5760" y="5218032"/>
            <a:ext cx="11460480" cy="786384"/>
          </a:xfrm>
        </p:spPr>
        <p:txBody>
          <a:bodyPr anchor="b">
            <a:normAutofit/>
          </a:bodyPr>
          <a:lstStyle/>
          <a:p>
            <a:r>
              <a:rPr lang="en-US" b="0" dirty="0"/>
              <a:t>Operators in Java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C509E0-71B2-435D-26DA-98E3A7B863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5760" y="5972629"/>
            <a:ext cx="11460480" cy="480373"/>
          </a:xfrm>
        </p:spPr>
        <p:txBody>
          <a:bodyPr>
            <a:normAutofit/>
          </a:bodyPr>
          <a:lstStyle/>
          <a:p>
            <a:r>
              <a:rPr lang="en-US" dirty="0"/>
              <a:t>Shubham Rawat</a:t>
            </a:r>
          </a:p>
        </p:txBody>
      </p:sp>
      <p:pic>
        <p:nvPicPr>
          <p:cNvPr id="11" name="Picture Placeholder 10" descr="CPU with binary numbers and blueprint">
            <a:extLst>
              <a:ext uri="{FF2B5EF4-FFF2-40B4-BE49-F238E27FC236}">
                <a16:creationId xmlns:a16="http://schemas.microsoft.com/office/drawing/2014/main" id="{795F1156-F1B3-1C7C-2F47-7B3FDAF6395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13646" b="13646"/>
          <a:stretch>
            <a:fillRect/>
          </a:stretch>
        </p:blipFill>
        <p:spPr>
          <a:xfrm>
            <a:off x="0" y="0"/>
            <a:ext cx="12192000" cy="4986338"/>
          </a:xfrm>
        </p:spPr>
      </p:pic>
    </p:spTree>
    <p:extLst>
      <p:ext uri="{BB962C8B-B14F-4D97-AF65-F5344CB8AC3E}">
        <p14:creationId xmlns:p14="http://schemas.microsoft.com/office/powerpoint/2010/main" val="14388050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6D610-F012-4632-AFB7-159A92F3D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53616"/>
            <a:ext cx="3595634" cy="596311"/>
          </a:xfrm>
        </p:spPr>
        <p:txBody>
          <a:bodyPr>
            <a:normAutofit/>
          </a:bodyPr>
          <a:lstStyle/>
          <a:p>
            <a:r>
              <a:rPr lang="en-US" sz="3600" dirty="0"/>
              <a:t>++</a:t>
            </a:r>
            <a:r>
              <a:rPr lang="en-US" sz="3600" dirty="0" err="1"/>
              <a:t>i</a:t>
            </a:r>
            <a:r>
              <a:rPr lang="en-US" sz="3600" dirty="0"/>
              <a:t> vs </a:t>
            </a:r>
            <a:r>
              <a:rPr lang="en-US" sz="3600" dirty="0" err="1"/>
              <a:t>i</a:t>
            </a:r>
            <a:r>
              <a:rPr lang="en-US" sz="3600" dirty="0"/>
              <a:t>++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DA531B-85AE-9AB4-059C-03FC5277E3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48" y="1299740"/>
            <a:ext cx="5483352" cy="2875385"/>
          </a:xfrm>
        </p:spPr>
        <p:txBody>
          <a:bodyPr>
            <a:noAutofit/>
          </a:bodyPr>
          <a:lstStyle/>
          <a:p>
            <a:r>
              <a:rPr lang="en-US" sz="2800" b="1" dirty="0"/>
              <a:t>Pre-Increment (++</a:t>
            </a:r>
            <a:r>
              <a:rPr lang="en-US" sz="2800" b="1" dirty="0" err="1"/>
              <a:t>i</a:t>
            </a:r>
            <a:r>
              <a:rPr lang="en-US" sz="2800" b="1" dirty="0"/>
              <a:t>)</a:t>
            </a:r>
          </a:p>
          <a:p>
            <a:r>
              <a:rPr lang="en-US" sz="2800" dirty="0"/>
              <a:t>Increment first, then use value</a:t>
            </a:r>
          </a:p>
          <a:p>
            <a:r>
              <a:rPr lang="en-US" sz="2800" b="1" dirty="0"/>
              <a:t>Post-Increment (</a:t>
            </a:r>
            <a:r>
              <a:rPr lang="en-US" sz="2800" b="1" dirty="0" err="1"/>
              <a:t>i</a:t>
            </a:r>
            <a:r>
              <a:rPr lang="en-US" sz="2800" b="1" dirty="0"/>
              <a:t>++)</a:t>
            </a:r>
          </a:p>
          <a:p>
            <a:r>
              <a:rPr lang="en-US" sz="2800" dirty="0"/>
              <a:t>Use value first, then increment</a:t>
            </a:r>
          </a:p>
          <a:p>
            <a:endParaRPr lang="en-US" sz="28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589AD5-086D-7D96-F636-0A50DAC211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5660" y="3428999"/>
            <a:ext cx="4923692" cy="2875385"/>
          </a:xfrm>
          <a:solidFill>
            <a:schemeClr val="accent3">
              <a:lumMod val="40000"/>
              <a:lumOff val="60000"/>
            </a:schemeClr>
          </a:solidFill>
        </p:spPr>
        <p:txBody>
          <a:bodyPr/>
          <a:lstStyle/>
          <a:p>
            <a:pPr marL="228600" lvl="1" indent="0">
              <a:buNone/>
            </a:pPr>
            <a:endParaRPr lang="en-US" dirty="0"/>
          </a:p>
          <a:p>
            <a:pPr marL="228600" lvl="1" indent="0">
              <a:buNone/>
            </a:pPr>
            <a:r>
              <a:rPr lang="en-US" sz="2400" dirty="0"/>
              <a:t>int x = 5;</a:t>
            </a:r>
          </a:p>
          <a:p>
            <a:pPr marL="228600" lvl="1" indent="0">
              <a:buNone/>
            </a:pPr>
            <a:r>
              <a:rPr lang="en-US" sz="2400" dirty="0" err="1"/>
              <a:t>System.out.println</a:t>
            </a:r>
            <a:r>
              <a:rPr lang="en-US" sz="2400" dirty="0"/>
              <a:t>(++x); // 6</a:t>
            </a:r>
          </a:p>
          <a:p>
            <a:pPr marL="228600" lvl="1" indent="0">
              <a:buNone/>
            </a:pPr>
            <a:r>
              <a:rPr lang="en-US" sz="2400" dirty="0" err="1"/>
              <a:t>System.out.println</a:t>
            </a:r>
            <a:r>
              <a:rPr lang="en-US" sz="2400" dirty="0"/>
              <a:t>(x++); // 6</a:t>
            </a:r>
          </a:p>
          <a:p>
            <a:pPr marL="228600" lvl="1" indent="0">
              <a:buNone/>
            </a:pPr>
            <a:r>
              <a:rPr lang="en-US" sz="2400" dirty="0" err="1"/>
              <a:t>System.out.println</a:t>
            </a:r>
            <a:r>
              <a:rPr lang="en-US" sz="2400" dirty="0"/>
              <a:t>(x);   // 7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70725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95802-C34F-8FDA-EDF2-70F3DB1D0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553617"/>
            <a:ext cx="6328479" cy="568602"/>
          </a:xfrm>
        </p:spPr>
        <p:txBody>
          <a:bodyPr>
            <a:noAutofit/>
          </a:bodyPr>
          <a:lstStyle/>
          <a:p>
            <a:r>
              <a:rPr lang="en-US" sz="4400" dirty="0"/>
              <a:t>Bitwise Operators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327B41-8AA0-75D2-8849-21DF6E6071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48" y="1177771"/>
            <a:ext cx="3595634" cy="445934"/>
          </a:xfrm>
        </p:spPr>
        <p:txBody>
          <a:bodyPr>
            <a:normAutofit fontScale="77500" lnSpcReduction="20000"/>
          </a:bodyPr>
          <a:lstStyle/>
          <a:p>
            <a:r>
              <a:rPr lang="en-US" sz="2800" dirty="0"/>
              <a:t>Work at binary level.</a:t>
            </a:r>
          </a:p>
          <a:p>
            <a:endParaRPr lang="en-US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BC763449-ADD1-E5C8-91EC-4B701187572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5724770"/>
              </p:ext>
            </p:extLst>
          </p:nvPr>
        </p:nvGraphicFramePr>
        <p:xfrm>
          <a:off x="612648" y="2165886"/>
          <a:ext cx="10374220" cy="3855984"/>
        </p:xfrm>
        <a:graphic>
          <a:graphicData uri="http://schemas.openxmlformats.org/drawingml/2006/table">
            <a:tbl>
              <a:tblPr firstRow="1" firstCol="1">
                <a:tableStyleId>{775DCB02-9BB8-47FD-8907-85C794F793BA}</a:tableStyleId>
              </a:tblPr>
              <a:tblGrid>
                <a:gridCol w="2397838">
                  <a:extLst>
                    <a:ext uri="{9D8B030D-6E8A-4147-A177-3AD203B41FA5}">
                      <a16:colId xmlns:a16="http://schemas.microsoft.com/office/drawing/2014/main" val="1498625669"/>
                    </a:ext>
                  </a:extLst>
                </a:gridCol>
                <a:gridCol w="3784209">
                  <a:extLst>
                    <a:ext uri="{9D8B030D-6E8A-4147-A177-3AD203B41FA5}">
                      <a16:colId xmlns:a16="http://schemas.microsoft.com/office/drawing/2014/main" val="644203543"/>
                    </a:ext>
                  </a:extLst>
                </a:gridCol>
                <a:gridCol w="4192173">
                  <a:extLst>
                    <a:ext uri="{9D8B030D-6E8A-4147-A177-3AD203B41FA5}">
                      <a16:colId xmlns:a16="http://schemas.microsoft.com/office/drawing/2014/main" val="2185161719"/>
                    </a:ext>
                  </a:extLst>
                </a:gridCol>
              </a:tblGrid>
              <a:tr h="221113">
                <a:tc>
                  <a:txBody>
                    <a:bodyPr/>
                    <a:lstStyle/>
                    <a:p>
                      <a:pPr lvl="1">
                        <a:buNone/>
                      </a:pPr>
                      <a:r>
                        <a:rPr lang="en-US" sz="2400" dirty="0"/>
                        <a:t>Operator</a:t>
                      </a:r>
                    </a:p>
                  </a:txBody>
                  <a:tcPr marL="55278" marR="55278" marT="27639" marB="27639" anchor="ctr"/>
                </a:tc>
                <a:tc>
                  <a:txBody>
                    <a:bodyPr/>
                    <a:lstStyle/>
                    <a:p>
                      <a:pPr lvl="1">
                        <a:buNone/>
                      </a:pPr>
                      <a:r>
                        <a:rPr lang="en-US" sz="2400" dirty="0"/>
                        <a:t>Meaning</a:t>
                      </a:r>
                    </a:p>
                  </a:txBody>
                  <a:tcPr marL="55278" marR="55278" marT="27639" marB="27639" anchor="ctr"/>
                </a:tc>
                <a:tc>
                  <a:txBody>
                    <a:bodyPr/>
                    <a:lstStyle/>
                    <a:p>
                      <a:pPr lvl="1">
                        <a:buNone/>
                      </a:pPr>
                      <a:endParaRPr lang="en-US" sz="2400" dirty="0"/>
                    </a:p>
                  </a:txBody>
                  <a:tcPr marL="55278" marR="55278" marT="27639" marB="27639" anchor="ctr"/>
                </a:tc>
                <a:extLst>
                  <a:ext uri="{0D108BD9-81ED-4DB2-BD59-A6C34878D82A}">
                    <a16:rowId xmlns:a16="http://schemas.microsoft.com/office/drawing/2014/main" val="1591733292"/>
                  </a:ext>
                </a:extLst>
              </a:tr>
              <a:tr h="221113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000" dirty="0"/>
                        <a:t>&amp;</a:t>
                      </a:r>
                    </a:p>
                  </a:txBody>
                  <a:tcPr marL="55278" marR="55278" marT="27639" marB="27639" anchor="ctr"/>
                </a:tc>
                <a:tc>
                  <a:txBody>
                    <a:bodyPr/>
                    <a:lstStyle/>
                    <a:p>
                      <a:pPr lvl="1">
                        <a:buNone/>
                      </a:pPr>
                      <a:r>
                        <a:rPr lang="en-US" sz="2000" dirty="0"/>
                        <a:t>AND</a:t>
                      </a:r>
                    </a:p>
                  </a:txBody>
                  <a:tcPr marL="55278" marR="55278" marT="27639" marB="27639" anchor="ctr"/>
                </a:tc>
                <a:tc>
                  <a:txBody>
                    <a:bodyPr/>
                    <a:lstStyle/>
                    <a:p>
                      <a:pPr lvl="1">
                        <a:buNone/>
                      </a:pPr>
                      <a:r>
                        <a:rPr lang="en-US" sz="20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 if both bits are 1</a:t>
                      </a:r>
                      <a:endParaRPr lang="en-US" sz="2000" dirty="0"/>
                    </a:p>
                  </a:txBody>
                  <a:tcPr marL="55278" marR="55278" marT="27639" marB="27639" anchor="ctr"/>
                </a:tc>
                <a:extLst>
                  <a:ext uri="{0D108BD9-81ED-4DB2-BD59-A6C34878D82A}">
                    <a16:rowId xmlns:a16="http://schemas.microsoft.com/office/drawing/2014/main" val="1034886239"/>
                  </a:ext>
                </a:extLst>
              </a:tr>
              <a:tr h="221113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000" dirty="0"/>
                        <a:t>^</a:t>
                      </a:r>
                    </a:p>
                  </a:txBody>
                  <a:tcPr marL="55278" marR="55278" marT="27639" marB="27639" anchor="ctr"/>
                </a:tc>
                <a:tc>
                  <a:txBody>
                    <a:bodyPr/>
                    <a:lstStyle/>
                    <a:p>
                      <a:pPr lvl="1">
                        <a:buNone/>
                      </a:pPr>
                      <a:r>
                        <a:rPr lang="en-US" sz="2000" dirty="0"/>
                        <a:t>XOR</a:t>
                      </a:r>
                    </a:p>
                  </a:txBody>
                  <a:tcPr marL="55278" marR="55278" marT="27639" marB="27639" anchor="ctr"/>
                </a:tc>
                <a:tc>
                  <a:txBody>
                    <a:bodyPr/>
                    <a:lstStyle/>
                    <a:p>
                      <a:pPr lvl="1">
                        <a:buNone/>
                      </a:pPr>
                      <a:r>
                        <a:rPr lang="en-US" sz="20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 if bits are different</a:t>
                      </a:r>
                      <a:endParaRPr lang="en-US" sz="2000" dirty="0"/>
                    </a:p>
                  </a:txBody>
                  <a:tcPr marL="55278" marR="55278" marT="27639" marB="27639" anchor="ctr"/>
                </a:tc>
                <a:extLst>
                  <a:ext uri="{0D108BD9-81ED-4DB2-BD59-A6C34878D82A}">
                    <a16:rowId xmlns:a16="http://schemas.microsoft.com/office/drawing/2014/main" val="3196703771"/>
                  </a:ext>
                </a:extLst>
              </a:tr>
              <a:tr h="221113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000" dirty="0"/>
                        <a:t>~</a:t>
                      </a:r>
                    </a:p>
                  </a:txBody>
                  <a:tcPr marL="55278" marR="55278" marT="27639" marB="27639" anchor="ctr"/>
                </a:tc>
                <a:tc>
                  <a:txBody>
                    <a:bodyPr/>
                    <a:lstStyle/>
                    <a:p>
                      <a:pPr lvl="1">
                        <a:buNone/>
                      </a:pPr>
                      <a:r>
                        <a:rPr lang="en-US" sz="2000" dirty="0"/>
                        <a:t>NOT</a:t>
                      </a:r>
                    </a:p>
                  </a:txBody>
                  <a:tcPr marL="55278" marR="55278" marT="27639" marB="27639" anchor="ctr"/>
                </a:tc>
                <a:tc>
                  <a:txBody>
                    <a:bodyPr/>
                    <a:lstStyle/>
                    <a:p>
                      <a:pPr marL="45720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Inverts every bit (0 to 1, 1 to 0)</a:t>
                      </a:r>
                      <a:endParaRPr lang="en-US" sz="2000" dirty="0"/>
                    </a:p>
                  </a:txBody>
                  <a:tcPr marL="55278" marR="55278" marT="27639" marB="27639" anchor="ctr"/>
                </a:tc>
                <a:extLst>
                  <a:ext uri="{0D108BD9-81ED-4DB2-BD59-A6C34878D82A}">
                    <a16:rowId xmlns:a16="http://schemas.microsoft.com/office/drawing/2014/main" val="223179369"/>
                  </a:ext>
                </a:extLst>
              </a:tr>
              <a:tr h="221113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000" dirty="0"/>
                        <a:t>&lt;&lt;</a:t>
                      </a:r>
                    </a:p>
                  </a:txBody>
                  <a:tcPr marL="55278" marR="55278" marT="27639" marB="27639" anchor="ctr"/>
                </a:tc>
                <a:tc>
                  <a:txBody>
                    <a:bodyPr/>
                    <a:lstStyle/>
                    <a:p>
                      <a:pPr lvl="1">
                        <a:buNone/>
                      </a:pPr>
                      <a:r>
                        <a:rPr lang="en-US" sz="2000" dirty="0"/>
                        <a:t>Left shift</a:t>
                      </a:r>
                    </a:p>
                  </a:txBody>
                  <a:tcPr marL="55278" marR="55278" marT="27639" marB="27639" anchor="ctr"/>
                </a:tc>
                <a:tc>
                  <a:txBody>
                    <a:bodyPr/>
                    <a:lstStyle/>
                    <a:p>
                      <a:pPr lvl="1">
                        <a:buNone/>
                      </a:pPr>
                      <a:r>
                        <a:rPr lang="en-US" sz="20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Shifts bits left; multiplies by powers of 2</a:t>
                      </a:r>
                      <a:endParaRPr lang="en-US" sz="2000" dirty="0"/>
                    </a:p>
                  </a:txBody>
                  <a:tcPr marL="55278" marR="55278" marT="27639" marB="27639" anchor="ctr"/>
                </a:tc>
                <a:extLst>
                  <a:ext uri="{0D108BD9-81ED-4DB2-BD59-A6C34878D82A}">
                    <a16:rowId xmlns:a16="http://schemas.microsoft.com/office/drawing/2014/main" val="1030769691"/>
                  </a:ext>
                </a:extLst>
              </a:tr>
              <a:tr h="221113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000" dirty="0"/>
                        <a:t>&gt;&gt;</a:t>
                      </a:r>
                    </a:p>
                  </a:txBody>
                  <a:tcPr marL="55278" marR="55278" marT="27639" marB="27639" anchor="ctr"/>
                </a:tc>
                <a:tc>
                  <a:txBody>
                    <a:bodyPr/>
                    <a:lstStyle/>
                    <a:p>
                      <a:pPr lvl="1">
                        <a:buNone/>
                      </a:pPr>
                      <a:r>
                        <a:rPr lang="en-US" sz="2000" dirty="0"/>
                        <a:t>Right shift</a:t>
                      </a:r>
                    </a:p>
                  </a:txBody>
                  <a:tcPr marL="55278" marR="55278" marT="27639" marB="27639" anchor="ctr"/>
                </a:tc>
                <a:tc>
                  <a:txBody>
                    <a:bodyPr/>
                    <a:lstStyle/>
                    <a:p>
                      <a:pPr lvl="1">
                        <a:buNone/>
                      </a:pPr>
                      <a:r>
                        <a:rPr lang="en-US" sz="20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Shifts bits right; preserves sign bit</a:t>
                      </a:r>
                      <a:endParaRPr lang="en-US" sz="2000" dirty="0"/>
                    </a:p>
                  </a:txBody>
                  <a:tcPr marL="55278" marR="55278" marT="27639" marB="27639" anchor="ctr"/>
                </a:tc>
                <a:extLst>
                  <a:ext uri="{0D108BD9-81ED-4DB2-BD59-A6C34878D82A}">
                    <a16:rowId xmlns:a16="http://schemas.microsoft.com/office/drawing/2014/main" val="1832317284"/>
                  </a:ext>
                </a:extLst>
              </a:tr>
              <a:tr h="221113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0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&gt;&gt;&gt;</a:t>
                      </a:r>
                      <a:endParaRPr lang="en-US" sz="2000" dirty="0"/>
                    </a:p>
                  </a:txBody>
                  <a:tcPr marL="55278" marR="55278" marT="27639" marB="27639" anchor="ctr"/>
                </a:tc>
                <a:tc>
                  <a:txBody>
                    <a:bodyPr/>
                    <a:lstStyle/>
                    <a:p>
                      <a:pPr lvl="1">
                        <a:buNone/>
                      </a:pPr>
                      <a:r>
                        <a:rPr lang="en-US" sz="20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Unsigned Right Shift</a:t>
                      </a:r>
                      <a:endParaRPr lang="en-US" sz="2000" dirty="0"/>
                    </a:p>
                  </a:txBody>
                  <a:tcPr marL="55278" marR="55278" marT="27639" marB="27639" anchor="ctr"/>
                </a:tc>
                <a:tc>
                  <a:txBody>
                    <a:bodyPr/>
                    <a:lstStyle/>
                    <a:p>
                      <a:pPr lvl="1">
                        <a:buNone/>
                      </a:pPr>
                      <a:r>
                        <a:rPr lang="en-US" sz="20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Shifts bits right; always fills with 0</a:t>
                      </a:r>
                      <a:endParaRPr lang="en-US" sz="2000" dirty="0"/>
                    </a:p>
                  </a:txBody>
                  <a:tcPr marL="55278" marR="55278" marT="27639" marB="27639" anchor="ctr"/>
                </a:tc>
                <a:extLst>
                  <a:ext uri="{0D108BD9-81ED-4DB2-BD59-A6C34878D82A}">
                    <a16:rowId xmlns:a16="http://schemas.microsoft.com/office/drawing/2014/main" val="581813132"/>
                  </a:ext>
                </a:extLst>
              </a:tr>
              <a:tr h="221113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0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|</a:t>
                      </a:r>
                      <a:endParaRPr lang="en-US" sz="2000" dirty="0"/>
                    </a:p>
                  </a:txBody>
                  <a:tcPr marL="55278" marR="55278" marT="27639" marB="27639" anchor="ctr"/>
                </a:tc>
                <a:tc>
                  <a:txBody>
                    <a:bodyPr/>
                    <a:lstStyle/>
                    <a:p>
                      <a:pPr lvl="1">
                        <a:buNone/>
                      </a:pPr>
                      <a:r>
                        <a:rPr lang="en-US" sz="20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Bitwise OR</a:t>
                      </a:r>
                      <a:endParaRPr lang="en-US" sz="2000" dirty="0"/>
                    </a:p>
                  </a:txBody>
                  <a:tcPr marL="55278" marR="55278" marT="27639" marB="27639" anchor="ctr"/>
                </a:tc>
                <a:tc>
                  <a:txBody>
                    <a:bodyPr/>
                    <a:lstStyle/>
                    <a:p>
                      <a:pPr lvl="1">
                        <a:buNone/>
                      </a:pPr>
                      <a:r>
                        <a:rPr lang="en-US" sz="20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 if at least one bit is 1</a:t>
                      </a:r>
                      <a:endParaRPr lang="en-US" sz="2000" dirty="0"/>
                    </a:p>
                  </a:txBody>
                  <a:tcPr marL="55278" marR="55278" marT="27639" marB="27639" anchor="ctr"/>
                </a:tc>
                <a:extLst>
                  <a:ext uri="{0D108BD9-81ED-4DB2-BD59-A6C34878D82A}">
                    <a16:rowId xmlns:a16="http://schemas.microsoft.com/office/drawing/2014/main" val="10090495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95835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4A0296-F163-C2B4-B46B-EECB7EEA3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Bitwise Operators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1CD234-2660-294E-2F92-22A90625284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5467"/>
          <a:stretch>
            <a:fillRect/>
          </a:stretch>
        </p:blipFill>
        <p:spPr>
          <a:xfrm>
            <a:off x="2193388" y="1194191"/>
            <a:ext cx="7467600" cy="5110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6967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922E3C-89A2-259C-9DBE-90E6D072F8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48" y="1817089"/>
            <a:ext cx="3595634" cy="404370"/>
          </a:xfrm>
        </p:spPr>
        <p:txBody>
          <a:bodyPr/>
          <a:lstStyle/>
          <a:p>
            <a:r>
              <a:rPr lang="en-US" dirty="0"/>
              <a:t>Shortcut for if-else.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B493C67F-F72F-1BCF-8151-8F0709F0A7F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12648" y="1047648"/>
            <a:ext cx="4754635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4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Ternary Operator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353746BB-3661-912B-EB79-9E17B9093FF4}"/>
              </a:ext>
            </a:extLst>
          </p:cNvPr>
          <p:cNvSpPr/>
          <p:nvPr/>
        </p:nvSpPr>
        <p:spPr>
          <a:xfrm>
            <a:off x="886691" y="2500357"/>
            <a:ext cx="5140036" cy="98108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condition ? </a:t>
            </a:r>
            <a:r>
              <a:rPr lang="en-US" dirty="0" err="1"/>
              <a:t>value_if_true</a:t>
            </a:r>
            <a:r>
              <a:rPr lang="en-US" dirty="0"/>
              <a:t> : </a:t>
            </a:r>
            <a:r>
              <a:rPr lang="en-US" dirty="0" err="1"/>
              <a:t>value_if_false</a:t>
            </a:r>
            <a:r>
              <a:rPr lang="en-US" dirty="0"/>
              <a:t>;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D0690E6-3BB6-26CE-F818-A59EB612E9C6}"/>
              </a:ext>
            </a:extLst>
          </p:cNvPr>
          <p:cNvSpPr/>
          <p:nvPr/>
        </p:nvSpPr>
        <p:spPr>
          <a:xfrm>
            <a:off x="6414655" y="2492629"/>
            <a:ext cx="5140036" cy="98108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 max = (a &gt; b) ? a : b;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0B6542C-77C7-EFA0-8FA0-87CDB174EB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0741" y="3865180"/>
            <a:ext cx="6819900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2507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16E61A-4468-2606-1764-D6B77289AA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208" y="548643"/>
            <a:ext cx="5145301" cy="1986740"/>
          </a:xfrm>
        </p:spPr>
        <p:txBody>
          <a:bodyPr>
            <a:normAutofit fontScale="90000"/>
          </a:bodyPr>
          <a:lstStyle/>
          <a:p>
            <a:r>
              <a:rPr lang="en-US" dirty="0"/>
              <a:t>Operator Precedence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2F8A3E-18BD-988F-5EF4-B751A2F981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8278" y="2470028"/>
            <a:ext cx="6655522" cy="370518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Operators are evaluated in a specific order.</a:t>
            </a:r>
          </a:p>
          <a:p>
            <a:r>
              <a:rPr lang="en-US" dirty="0"/>
              <a:t>High → Low: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Unary (++ , -- , !)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Arithmetic (*, /, %)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Arithmetic (+, -)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Relational (&lt;, &gt;)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Logical (&amp;&amp;, ||)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Ternary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E3F96D-E6EF-C2C4-B496-5D542502DB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4204" y="3085189"/>
            <a:ext cx="7404100" cy="293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6314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85943314-D16D-E7E5-E30B-5AC0407CBF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84272" y="1382164"/>
            <a:ext cx="8622792" cy="4093672"/>
          </a:xfrm>
        </p:spPr>
        <p:txBody>
          <a:bodyPr>
            <a:noAutofit/>
          </a:bodyPr>
          <a:lstStyle/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3200" dirty="0">
                <a:solidFill>
                  <a:srgbClr val="000000"/>
                </a:solidFill>
                <a:latin typeface="Arial" panose="020B0604020202020204" pitchFamily="34" charset="0"/>
              </a:rPr>
              <a:t>Build a </a:t>
            </a:r>
            <a:r>
              <a:rPr lang="en-US" altLang="en-US" sz="3200" b="1" dirty="0">
                <a:solidFill>
                  <a:srgbClr val="000000"/>
                </a:solidFill>
                <a:latin typeface="Arial" panose="020B0604020202020204" pitchFamily="34" charset="0"/>
              </a:rPr>
              <a:t>menu-driven arithmetic calculator</a:t>
            </a:r>
            <a:r>
              <a:rPr lang="en-US" altLang="en-US" sz="3200" dirty="0">
                <a:solidFill>
                  <a:srgbClr val="000000"/>
                </a:solidFill>
                <a:latin typeface="Arial" panose="020B0604020202020204" pitchFamily="34" charset="0"/>
              </a:rPr>
              <a:t>:</a:t>
            </a:r>
            <a:endParaRPr lang="en-US" altLang="en-US" sz="3200" dirty="0">
              <a:latin typeface="Arial" panose="020B0604020202020204" pitchFamily="34" charset="0"/>
            </a:endParaRP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3200" dirty="0">
                <a:solidFill>
                  <a:srgbClr val="000000"/>
                </a:solidFill>
                <a:latin typeface="Arial" panose="020B0604020202020204" pitchFamily="34" charset="0"/>
              </a:rPr>
              <a:t>Menu:</a:t>
            </a:r>
            <a:endParaRPr lang="en-US" altLang="en-US" sz="3200" dirty="0">
              <a:latin typeface="Arial" panose="020B0604020202020204" pitchFamily="34" charset="0"/>
            </a:endParaRP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AutoNum type="arabicPeriod"/>
            </a:pPr>
            <a:r>
              <a:rPr lang="en-US" altLang="en-US" sz="3200" dirty="0">
                <a:solidFill>
                  <a:srgbClr val="000000"/>
                </a:solidFill>
                <a:latin typeface="Arial" panose="020B0604020202020204" pitchFamily="34" charset="0"/>
              </a:rPr>
              <a:t>Add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AutoNum type="arabicPeriod" startAt="2"/>
            </a:pPr>
            <a:r>
              <a:rPr lang="en-US" altLang="en-US" sz="3200" dirty="0">
                <a:solidFill>
                  <a:srgbClr val="000000"/>
                </a:solidFill>
                <a:latin typeface="Arial" panose="020B0604020202020204" pitchFamily="34" charset="0"/>
              </a:rPr>
              <a:t>Subtract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AutoNum type="arabicPeriod" startAt="3"/>
            </a:pPr>
            <a:r>
              <a:rPr lang="en-US" altLang="en-US" sz="3200" dirty="0">
                <a:solidFill>
                  <a:srgbClr val="000000"/>
                </a:solidFill>
                <a:latin typeface="Arial" panose="020B0604020202020204" pitchFamily="34" charset="0"/>
              </a:rPr>
              <a:t>Multiply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AutoNum type="arabicPeriod" startAt="4"/>
            </a:pPr>
            <a:r>
              <a:rPr lang="en-US" altLang="en-US" sz="3200" dirty="0">
                <a:solidFill>
                  <a:srgbClr val="000000"/>
                </a:solidFill>
                <a:latin typeface="Arial" panose="020B0604020202020204" pitchFamily="34" charset="0"/>
              </a:rPr>
              <a:t>Divide</a:t>
            </a:r>
            <a:endParaRPr lang="en-US" sz="3200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7B7A5F5E-F2B8-CA15-B704-A34AA4C3938D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 bwMode="auto">
          <a:xfrm>
            <a:off x="3852554" y="454390"/>
            <a:ext cx="4486891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4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Practical Task 1</a:t>
            </a:r>
          </a:p>
        </p:txBody>
      </p:sp>
    </p:spTree>
    <p:extLst>
      <p:ext uri="{BB962C8B-B14F-4D97-AF65-F5344CB8AC3E}">
        <p14:creationId xmlns:p14="http://schemas.microsoft.com/office/powerpoint/2010/main" val="31158515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029C9-58AA-41A5-185F-5F9F60812B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664108"/>
            <a:ext cx="8467558" cy="1554480"/>
          </a:xfrm>
        </p:spPr>
        <p:txBody>
          <a:bodyPr anchor="b">
            <a:normAutofit/>
          </a:bodyPr>
          <a:lstStyle/>
          <a:p>
            <a:r>
              <a:rPr lang="en-US" dirty="0"/>
              <a:t>Session Objective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9B3278C1-155C-93F4-A5CA-2B4D5EC69AEC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3851233951"/>
              </p:ext>
              <p:ext uri="{E7BDC344-281C-4309-B0C6-D0EE65EED2A8}">
                <p202:designPr xmlns:p202="http://schemas.microsoft.com/office/powerpoint/2020/02/main">
                  <p202:designTagLst>
                    <p202:designTag name="ARCH:1:CLS" val="StackedSequentialRowTable"/>
                  </p202:designTagLst>
                </p202:designPr>
              </p:ext>
            </p:extLst>
          </p:nvPr>
        </p:nvGraphicFramePr>
        <p:xfrm>
          <a:off x="918766" y="2333860"/>
          <a:ext cx="7855320" cy="3689910"/>
        </p:xfrm>
        <a:graphic>
          <a:graphicData uri="http://schemas.openxmlformats.org/drawingml/2006/table">
            <a:tbl>
              <a:tblPr bandRow="1">
                <a:noFill/>
                <a:tableStyleId>{5C22544A-7EE6-4342-B048-85BDC9FD1C3A}</a:tableStyleId>
              </a:tblPr>
              <a:tblGrid>
                <a:gridCol w="2266714">
                  <a:extLst>
                    <a:ext uri="{9D8B030D-6E8A-4147-A177-3AD203B41FA5}">
                      <a16:colId xmlns:a16="http://schemas.microsoft.com/office/drawing/2014/main" val="1004556330"/>
                    </a:ext>
                  </a:extLst>
                </a:gridCol>
                <a:gridCol w="5588606">
                  <a:extLst>
                    <a:ext uri="{9D8B030D-6E8A-4147-A177-3AD203B41FA5}">
                      <a16:colId xmlns:a16="http://schemas.microsoft.com/office/drawing/2014/main" val="1144408838"/>
                    </a:ext>
                  </a:extLst>
                </a:gridCol>
              </a:tblGrid>
              <a:tr h="73798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3000" b="1" cap="none" spc="0">
                          <a:solidFill>
                            <a:schemeClr val="accent1"/>
                          </a:solidFill>
                        </a:rPr>
                        <a:t>01</a:t>
                      </a:r>
                    </a:p>
                  </a:txBody>
                  <a:tcPr marL="126753" marR="126753" marT="126753" marB="12675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noFill/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Understand different types of Java operators</a:t>
                      </a:r>
                    </a:p>
                  </a:txBody>
                  <a:tcPr marL="126753" marR="126753" marT="126753" marB="12675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noFill/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8266355"/>
                  </a:ext>
                </a:extLst>
              </a:tr>
              <a:tr h="73798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3000" b="1" cap="none" spc="0">
                          <a:solidFill>
                            <a:schemeClr val="accent1"/>
                          </a:solidFill>
                        </a:rPr>
                        <a:t>02</a:t>
                      </a:r>
                    </a:p>
                  </a:txBody>
                  <a:tcPr marL="126753" marR="126753" marT="126753" marB="12675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Apply operators in expressions and logic</a:t>
                      </a:r>
                    </a:p>
                  </a:txBody>
                  <a:tcPr marL="126753" marR="126753" marT="126753" marB="12675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5844596"/>
                  </a:ext>
                </a:extLst>
              </a:tr>
              <a:tr h="73798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3000" b="1" cap="none" spc="0">
                          <a:solidFill>
                            <a:schemeClr val="accent1"/>
                          </a:solidFill>
                        </a:rPr>
                        <a:t>03</a:t>
                      </a:r>
                    </a:p>
                  </a:txBody>
                  <a:tcPr marL="126753" marR="126753" marT="126753" marB="12675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Understand operator precedence</a:t>
                      </a:r>
                    </a:p>
                  </a:txBody>
                  <a:tcPr marL="126753" marR="126753" marT="126753" marB="12675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7535212"/>
                  </a:ext>
                </a:extLst>
              </a:tr>
              <a:tr h="73798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3000" b="1" cap="none" spc="0">
                          <a:solidFill>
                            <a:schemeClr val="accent1"/>
                          </a:solidFill>
                        </a:rPr>
                        <a:t>04</a:t>
                      </a:r>
                    </a:p>
                  </a:txBody>
                  <a:tcPr marL="126753" marR="126753" marT="126753" marB="12675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Differentiate between 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++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dirty="0"/>
                        <a:t> and 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++</a:t>
                      </a:r>
                      <a:endParaRPr lang="en-US" dirty="0"/>
                    </a:p>
                  </a:txBody>
                  <a:tcPr marL="126753" marR="126753" marT="126753" marB="12675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27840345"/>
                  </a:ext>
                </a:extLst>
              </a:tr>
              <a:tr h="73798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3000" b="1" cap="none" spc="0">
                          <a:solidFill>
                            <a:schemeClr val="accent1"/>
                          </a:solidFill>
                        </a:rPr>
                        <a:t>05</a:t>
                      </a:r>
                    </a:p>
                  </a:txBody>
                  <a:tcPr marL="126753" marR="126753" marT="126753" marB="12675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Build logical and arithmetic programs</a:t>
                      </a:r>
                    </a:p>
                  </a:txBody>
                  <a:tcPr marL="126753" marR="126753" marT="126753" marB="12675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71839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438295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728DE-A2AC-163F-7735-119469CB1F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83413"/>
            <a:ext cx="3401568" cy="1527048"/>
          </a:xfrm>
        </p:spPr>
        <p:txBody>
          <a:bodyPr anchor="b">
            <a:normAutofit/>
          </a:bodyPr>
          <a:lstStyle/>
          <a:p>
            <a:r>
              <a:rPr lang="en-US" dirty="0"/>
              <a:t>What is an Operator?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539DB7BE-D877-2841-BC95-6AE5E4C7F749}"/>
              </a:ext>
            </a:extLst>
          </p:cNvPr>
          <p:cNvSpPr>
            <a:spLocks noGrp="1" noChangeArrowheads="1"/>
          </p:cNvSpPr>
          <p:nvPr>
            <p:ph sz="quarter" idx="14"/>
          </p:nvPr>
        </p:nvSpPr>
        <p:spPr bwMode="auto">
          <a:xfrm>
            <a:off x="612775" y="2212975"/>
            <a:ext cx="3401568" cy="4095750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pPr marL="0" lvl="0" indent="0" eaLnBrk="0" fontAlgn="base" hangingPunct="0">
              <a:spcBef>
                <a:spcPct val="0"/>
              </a:spcBef>
              <a:spcAft>
                <a:spcPts val="600"/>
              </a:spcAft>
              <a:buFontTx/>
              <a:buChar char="•"/>
            </a:pPr>
            <a:r>
              <a:rPr lang="en-US" altLang="en-US"/>
              <a:t>An operator performs an operation on variables or values</a:t>
            </a:r>
          </a:p>
          <a:p>
            <a:pPr marL="0" lvl="0" indent="0" eaLnBrk="0" fontAlgn="base" hangingPunct="0">
              <a:spcBef>
                <a:spcPct val="0"/>
              </a:spcBef>
              <a:spcAft>
                <a:spcPts val="600"/>
              </a:spcAft>
              <a:buFontTx/>
              <a:buChar char="•"/>
            </a:pPr>
            <a:r>
              <a:rPr lang="en-US" altLang="en-US"/>
              <a:t>Used to form expressions</a:t>
            </a:r>
          </a:p>
          <a:p>
            <a:pPr marL="0" lvl="0" indent="0" eaLnBrk="0" fontAlgn="base" hangingPunct="0">
              <a:spcBef>
                <a:spcPct val="0"/>
              </a:spcBef>
              <a:spcAft>
                <a:spcPts val="600"/>
              </a:spcAft>
              <a:buFontTx/>
              <a:buChar char="•"/>
            </a:pPr>
            <a:r>
              <a:rPr lang="en-US" altLang="en-US"/>
              <a:t>Produces a result</a:t>
            </a:r>
            <a:endParaRPr kumimoji="0" lang="en-US" altLang="en-US" b="0" i="0" u="none" strike="noStrike" cap="none" normalizeH="0" baseline="0">
              <a:ln>
                <a:noFill/>
              </a:ln>
              <a:effectLst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0EE8BE6-F5D5-0ABD-3973-40433442D1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1780" y="2045121"/>
            <a:ext cx="7430219" cy="276775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2303602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2761B-DE19-4960-8E46-9D1E89F8A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320040"/>
            <a:ext cx="4572000" cy="932688"/>
          </a:xfrm>
        </p:spPr>
        <p:txBody>
          <a:bodyPr anchor="b">
            <a:normAutofit/>
          </a:bodyPr>
          <a:lstStyle/>
          <a:p>
            <a:r>
              <a:rPr lang="en-US" sz="3000"/>
              <a:t>Types of Operators in Java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9D8CAC-0D4F-A9DF-E20A-C527E9EC966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4" y="1380744"/>
            <a:ext cx="4572000" cy="4983480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Arithmetic Operators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Relational Operators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Logical Operators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Bitwise Operators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Unary Operators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Ternary Operator</a:t>
            </a:r>
          </a:p>
        </p:txBody>
      </p:sp>
      <p:pic>
        <p:nvPicPr>
          <p:cNvPr id="6" name="Video 5" descr="3D Person Working In A Home Office">
            <a:extLst>
              <a:ext uri="{FF2B5EF4-FFF2-40B4-BE49-F238E27FC236}">
                <a16:creationId xmlns:a16="http://schemas.microsoft.com/office/drawing/2014/main" id="{3252ADE1-736B-72F0-AC4C-7C23FFE7C06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22852" r="25539" b="-1"/>
          <a:stretch>
            <a:fillRect/>
          </a:stretch>
        </p:blipFill>
        <p:spPr>
          <a:xfrm>
            <a:off x="5917720" y="10"/>
            <a:ext cx="6274279" cy="685799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27061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6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5CFF7E-E50B-7A4C-ACAB-DC85EFF4BF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83413"/>
            <a:ext cx="3401568" cy="1527048"/>
          </a:xfrm>
        </p:spPr>
        <p:txBody>
          <a:bodyPr anchor="b">
            <a:normAutofit/>
          </a:bodyPr>
          <a:lstStyle/>
          <a:p>
            <a:r>
              <a:rPr lang="en-US" b="0" dirty="0"/>
              <a:t>Arithmetic Operators</a:t>
            </a:r>
            <a:endParaRPr lang="en-US" dirty="0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B95D2478-5AA4-A851-17E6-D297CC367C6D}"/>
              </a:ext>
            </a:extLst>
          </p:cNvPr>
          <p:cNvSpPr>
            <a:spLocks noGrp="1" noChangeArrowheads="1"/>
          </p:cNvSpPr>
          <p:nvPr>
            <p:ph sz="quarter" idx="14"/>
          </p:nvPr>
        </p:nvSpPr>
        <p:spPr bwMode="auto">
          <a:xfrm>
            <a:off x="612775" y="2212975"/>
            <a:ext cx="3401568" cy="4095750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</a:rPr>
              <a:t>Used for mathematical calculations.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lang="en-US" altLang="en-US" dirty="0"/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effectLst/>
            </a:endParaRPr>
          </a:p>
        </p:txBody>
      </p:sp>
      <p:pic>
        <p:nvPicPr>
          <p:cNvPr id="8" name="Picture 7" descr="Close-up of a calculator keypad">
            <a:extLst>
              <a:ext uri="{FF2B5EF4-FFF2-40B4-BE49-F238E27FC236}">
                <a16:creationId xmlns:a16="http://schemas.microsoft.com/office/drawing/2014/main" id="{9B492B29-1372-B899-655B-9BDE1F1E5DC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793" r="17428" b="-1"/>
          <a:stretch>
            <a:fillRect/>
          </a:stretch>
        </p:blipFill>
        <p:spPr>
          <a:xfrm>
            <a:off x="5444836" y="10"/>
            <a:ext cx="6747163" cy="6857990"/>
          </a:xfrm>
          <a:prstGeom prst="rect">
            <a:avLst/>
          </a:prstGeom>
          <a:noFill/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8E296A1-85B8-BB7A-2631-BE6AB17FCEF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29185"/>
          <a:stretch>
            <a:fillRect/>
          </a:stretch>
        </p:blipFill>
        <p:spPr>
          <a:xfrm>
            <a:off x="0" y="3429000"/>
            <a:ext cx="6973607" cy="3428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7990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CAA55-C23A-EFA8-B343-A1DC664C30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Division Important Note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B7041B-F6A1-3063-E3F9-AB3F8985F822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Integer division removes decimal part</a:t>
            </a:r>
          </a:p>
          <a:p>
            <a:r>
              <a:rPr lang="en-US" dirty="0"/>
              <a:t>Division by zero causes error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05DB6DD-A9CE-F636-C854-BC12AFE8F83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1DD8B03-0161-1158-E0DF-0CB3E38995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9065" y="2312530"/>
            <a:ext cx="6295647" cy="2232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221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BF7706-8447-B9D2-7AB1-22C164DD03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Relational Operators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A98D042B-6639-48AC-651E-19A08F54F9A7}"/>
              </a:ext>
            </a:extLst>
          </p:cNvPr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2442727126"/>
              </p:ext>
            </p:extLst>
          </p:nvPr>
        </p:nvGraphicFramePr>
        <p:xfrm>
          <a:off x="612648" y="3020291"/>
          <a:ext cx="4156364" cy="3532914"/>
        </p:xfrm>
        <a:graphic>
          <a:graphicData uri="http://schemas.openxmlformats.org/drawingml/2006/table">
            <a:tbl>
              <a:tblPr firstRow="1">
                <a:tableStyleId>{284E427A-3D55-4303-BF80-6455036E1DE7}</a:tableStyleId>
              </a:tblPr>
              <a:tblGrid>
                <a:gridCol w="1701061">
                  <a:extLst>
                    <a:ext uri="{9D8B030D-6E8A-4147-A177-3AD203B41FA5}">
                      <a16:colId xmlns:a16="http://schemas.microsoft.com/office/drawing/2014/main" val="671220690"/>
                    </a:ext>
                  </a:extLst>
                </a:gridCol>
                <a:gridCol w="2455303">
                  <a:extLst>
                    <a:ext uri="{9D8B030D-6E8A-4147-A177-3AD203B41FA5}">
                      <a16:colId xmlns:a16="http://schemas.microsoft.com/office/drawing/2014/main" val="2423200952"/>
                    </a:ext>
                  </a:extLst>
                </a:gridCol>
              </a:tblGrid>
              <a:tr h="504702">
                <a:tc>
                  <a:txBody>
                    <a:bodyPr/>
                    <a:lstStyle/>
                    <a:p>
                      <a:pPr lvl="1">
                        <a:buNone/>
                      </a:pPr>
                      <a:r>
                        <a:rPr lang="en-US" sz="1800"/>
                        <a:t>Operator</a:t>
                      </a:r>
                    </a:p>
                  </a:txBody>
                  <a:tcPr marL="29199" marR="29199" marT="14600" marB="14600" anchor="ctr"/>
                </a:tc>
                <a:tc>
                  <a:txBody>
                    <a:bodyPr/>
                    <a:lstStyle/>
                    <a:p>
                      <a:pPr lvl="1">
                        <a:buNone/>
                      </a:pPr>
                      <a:r>
                        <a:rPr lang="en-US" sz="1800" dirty="0"/>
                        <a:t>Meaning</a:t>
                      </a:r>
                    </a:p>
                  </a:txBody>
                  <a:tcPr marL="29199" marR="29199" marT="14600" marB="14600" anchor="ctr"/>
                </a:tc>
                <a:extLst>
                  <a:ext uri="{0D108BD9-81ED-4DB2-BD59-A6C34878D82A}">
                    <a16:rowId xmlns:a16="http://schemas.microsoft.com/office/drawing/2014/main" val="275034019"/>
                  </a:ext>
                </a:extLst>
              </a:tr>
              <a:tr h="504702">
                <a:tc>
                  <a:txBody>
                    <a:bodyPr/>
                    <a:lstStyle/>
                    <a:p>
                      <a:pPr lvl="1">
                        <a:buNone/>
                      </a:pPr>
                      <a:r>
                        <a:rPr lang="en-US" sz="1800" dirty="0"/>
                        <a:t>==</a:t>
                      </a:r>
                    </a:p>
                  </a:txBody>
                  <a:tcPr marL="29199" marR="29199" marT="14600" marB="14600" anchor="ctr"/>
                </a:tc>
                <a:tc>
                  <a:txBody>
                    <a:bodyPr/>
                    <a:lstStyle/>
                    <a:p>
                      <a:pPr lvl="1">
                        <a:buNone/>
                      </a:pPr>
                      <a:r>
                        <a:rPr lang="en-US" sz="1800"/>
                        <a:t>Equal to</a:t>
                      </a:r>
                    </a:p>
                  </a:txBody>
                  <a:tcPr marL="29199" marR="29199" marT="14600" marB="14600" anchor="ctr"/>
                </a:tc>
                <a:extLst>
                  <a:ext uri="{0D108BD9-81ED-4DB2-BD59-A6C34878D82A}">
                    <a16:rowId xmlns:a16="http://schemas.microsoft.com/office/drawing/2014/main" val="2292199310"/>
                  </a:ext>
                </a:extLst>
              </a:tr>
              <a:tr h="504702">
                <a:tc>
                  <a:txBody>
                    <a:bodyPr/>
                    <a:lstStyle/>
                    <a:p>
                      <a:pPr lvl="1">
                        <a:buNone/>
                      </a:pPr>
                      <a:r>
                        <a:rPr lang="en-US" sz="1800" dirty="0"/>
                        <a:t>!=</a:t>
                      </a:r>
                    </a:p>
                  </a:txBody>
                  <a:tcPr marL="29199" marR="29199" marT="14600" marB="14600" anchor="ctr"/>
                </a:tc>
                <a:tc>
                  <a:txBody>
                    <a:bodyPr/>
                    <a:lstStyle/>
                    <a:p>
                      <a:pPr lvl="1">
                        <a:buNone/>
                      </a:pPr>
                      <a:r>
                        <a:rPr lang="en-US" sz="1800"/>
                        <a:t>Not equal</a:t>
                      </a:r>
                    </a:p>
                  </a:txBody>
                  <a:tcPr marL="29199" marR="29199" marT="14600" marB="14600" anchor="ctr"/>
                </a:tc>
                <a:extLst>
                  <a:ext uri="{0D108BD9-81ED-4DB2-BD59-A6C34878D82A}">
                    <a16:rowId xmlns:a16="http://schemas.microsoft.com/office/drawing/2014/main" val="1242596328"/>
                  </a:ext>
                </a:extLst>
              </a:tr>
              <a:tr h="504702">
                <a:tc>
                  <a:txBody>
                    <a:bodyPr/>
                    <a:lstStyle/>
                    <a:p>
                      <a:pPr lvl="1">
                        <a:buNone/>
                      </a:pPr>
                      <a:r>
                        <a:rPr lang="en-US" sz="1800" dirty="0"/>
                        <a:t>&gt;</a:t>
                      </a:r>
                    </a:p>
                  </a:txBody>
                  <a:tcPr marL="29199" marR="29199" marT="14600" marB="14600" anchor="ctr"/>
                </a:tc>
                <a:tc>
                  <a:txBody>
                    <a:bodyPr/>
                    <a:lstStyle/>
                    <a:p>
                      <a:pPr lvl="1">
                        <a:buNone/>
                      </a:pPr>
                      <a:r>
                        <a:rPr lang="en-US" sz="1800"/>
                        <a:t>Greater than</a:t>
                      </a:r>
                    </a:p>
                  </a:txBody>
                  <a:tcPr marL="29199" marR="29199" marT="14600" marB="14600" anchor="ctr"/>
                </a:tc>
                <a:extLst>
                  <a:ext uri="{0D108BD9-81ED-4DB2-BD59-A6C34878D82A}">
                    <a16:rowId xmlns:a16="http://schemas.microsoft.com/office/drawing/2014/main" val="1679400458"/>
                  </a:ext>
                </a:extLst>
              </a:tr>
              <a:tr h="504702">
                <a:tc>
                  <a:txBody>
                    <a:bodyPr/>
                    <a:lstStyle/>
                    <a:p>
                      <a:pPr lvl="1">
                        <a:buNone/>
                      </a:pPr>
                      <a:r>
                        <a:rPr lang="en-US" sz="1800" dirty="0"/>
                        <a:t>&lt;</a:t>
                      </a:r>
                    </a:p>
                  </a:txBody>
                  <a:tcPr marL="29199" marR="29199" marT="14600" marB="14600" anchor="ctr"/>
                </a:tc>
                <a:tc>
                  <a:txBody>
                    <a:bodyPr/>
                    <a:lstStyle/>
                    <a:p>
                      <a:pPr lvl="1">
                        <a:buNone/>
                      </a:pPr>
                      <a:r>
                        <a:rPr lang="en-US" sz="1800"/>
                        <a:t>Less than</a:t>
                      </a:r>
                    </a:p>
                  </a:txBody>
                  <a:tcPr marL="29199" marR="29199" marT="14600" marB="14600" anchor="ctr"/>
                </a:tc>
                <a:extLst>
                  <a:ext uri="{0D108BD9-81ED-4DB2-BD59-A6C34878D82A}">
                    <a16:rowId xmlns:a16="http://schemas.microsoft.com/office/drawing/2014/main" val="2302627302"/>
                  </a:ext>
                </a:extLst>
              </a:tr>
              <a:tr h="504702">
                <a:tc>
                  <a:txBody>
                    <a:bodyPr/>
                    <a:lstStyle/>
                    <a:p>
                      <a:pPr lvl="1">
                        <a:buNone/>
                      </a:pPr>
                      <a:r>
                        <a:rPr lang="en-US" sz="1800" dirty="0"/>
                        <a:t>&gt;=</a:t>
                      </a:r>
                    </a:p>
                  </a:txBody>
                  <a:tcPr marL="29199" marR="29199" marT="14600" marB="14600" anchor="ctr"/>
                </a:tc>
                <a:tc>
                  <a:txBody>
                    <a:bodyPr/>
                    <a:lstStyle/>
                    <a:p>
                      <a:pPr lvl="1">
                        <a:buNone/>
                      </a:pPr>
                      <a:r>
                        <a:rPr lang="en-US" sz="1800"/>
                        <a:t>Greater or equal</a:t>
                      </a:r>
                    </a:p>
                  </a:txBody>
                  <a:tcPr marL="29199" marR="29199" marT="14600" marB="14600" anchor="ctr"/>
                </a:tc>
                <a:extLst>
                  <a:ext uri="{0D108BD9-81ED-4DB2-BD59-A6C34878D82A}">
                    <a16:rowId xmlns:a16="http://schemas.microsoft.com/office/drawing/2014/main" val="2376558991"/>
                  </a:ext>
                </a:extLst>
              </a:tr>
              <a:tr h="504702">
                <a:tc>
                  <a:txBody>
                    <a:bodyPr/>
                    <a:lstStyle/>
                    <a:p>
                      <a:pPr lvl="1">
                        <a:buNone/>
                      </a:pPr>
                      <a:r>
                        <a:rPr lang="en-US" sz="1800" dirty="0"/>
                        <a:t>&lt;=</a:t>
                      </a:r>
                    </a:p>
                  </a:txBody>
                  <a:tcPr marL="29199" marR="29199" marT="14600" marB="14600" anchor="ctr"/>
                </a:tc>
                <a:tc>
                  <a:txBody>
                    <a:bodyPr/>
                    <a:lstStyle/>
                    <a:p>
                      <a:pPr lvl="1">
                        <a:buNone/>
                      </a:pPr>
                      <a:r>
                        <a:rPr lang="en-US" sz="1800" dirty="0"/>
                        <a:t>Less or equal</a:t>
                      </a:r>
                    </a:p>
                  </a:txBody>
                  <a:tcPr marL="29199" marR="29199" marT="14600" marB="14600" anchor="ctr"/>
                </a:tc>
                <a:extLst>
                  <a:ext uri="{0D108BD9-81ED-4DB2-BD59-A6C34878D82A}">
                    <a16:rowId xmlns:a16="http://schemas.microsoft.com/office/drawing/2014/main" val="2940976757"/>
                  </a:ext>
                </a:extLst>
              </a:tr>
            </a:tbl>
          </a:graphicData>
        </a:graphic>
      </p:graphicFrame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78C33B5E-528A-BD12-A213-095DE58BACE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805055" y="0"/>
            <a:ext cx="6386944" cy="6858000"/>
          </a:xfr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txBody>
          <a:bodyPr/>
          <a:lstStyle/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AF3BD3-6CC8-C8D6-BCB4-DC1A90B53AE2}"/>
              </a:ext>
            </a:extLst>
          </p:cNvPr>
          <p:cNvSpPr txBox="1"/>
          <p:nvPr/>
        </p:nvSpPr>
        <p:spPr>
          <a:xfrm>
            <a:off x="612648" y="2110461"/>
            <a:ext cx="41141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Used to compare values.</a:t>
            </a:r>
          </a:p>
          <a:p>
            <a:r>
              <a:rPr lang="en-US" dirty="0"/>
              <a:t>Result is always </a:t>
            </a:r>
            <a:r>
              <a:rPr lang="en-US" dirty="0" err="1"/>
              <a:t>boolean</a:t>
            </a:r>
            <a:r>
              <a:rPr lang="en-US" dirty="0"/>
              <a:t> (true/false).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8D604CD-2E51-D6BF-404E-D7BB425CD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9018" y="1679286"/>
            <a:ext cx="5999018" cy="3499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1430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1B71F-271A-3603-A733-88E9D8E2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913839"/>
            <a:ext cx="4414521" cy="1010421"/>
          </a:xfrm>
        </p:spPr>
        <p:txBody>
          <a:bodyPr anchor="t">
            <a:normAutofit/>
          </a:bodyPr>
          <a:lstStyle/>
          <a:p>
            <a:r>
              <a:rPr lang="en-US" sz="3200" dirty="0"/>
              <a:t>Logical Operators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02C3BDDF-33DE-A502-D136-63075CD0D52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26604193"/>
              </p:ext>
            </p:extLst>
          </p:nvPr>
        </p:nvGraphicFramePr>
        <p:xfrm>
          <a:off x="6576521" y="370718"/>
          <a:ext cx="4414521" cy="1988481"/>
        </p:xfrm>
        <a:graphic>
          <a:graphicData uri="http://schemas.openxmlformats.org/drawingml/2006/table">
            <a:tbl>
              <a:tblPr firstRow="1">
                <a:tableStyleId>{3C2FFA5D-87B4-456A-9821-1D502468CF0F}</a:tableStyleId>
              </a:tblPr>
              <a:tblGrid>
                <a:gridCol w="2230544">
                  <a:extLst>
                    <a:ext uri="{9D8B030D-6E8A-4147-A177-3AD203B41FA5}">
                      <a16:colId xmlns:a16="http://schemas.microsoft.com/office/drawing/2014/main" val="3938175524"/>
                    </a:ext>
                  </a:extLst>
                </a:gridCol>
                <a:gridCol w="2183977">
                  <a:extLst>
                    <a:ext uri="{9D8B030D-6E8A-4147-A177-3AD203B41FA5}">
                      <a16:colId xmlns:a16="http://schemas.microsoft.com/office/drawing/2014/main" val="4004813511"/>
                    </a:ext>
                  </a:extLst>
                </a:gridCol>
              </a:tblGrid>
              <a:tr h="662827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2800" b="0" u="none" strike="noStrike" dirty="0">
                          <a:effectLst/>
                        </a:rPr>
                        <a:t>Operator</a:t>
                      </a:r>
                      <a:endParaRPr lang="en-US" sz="2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67640" marR="167640" marT="83820" marB="8382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2800" b="0" u="none" strike="noStrike">
                          <a:effectLst/>
                        </a:rPr>
                        <a:t>Meaning</a:t>
                      </a:r>
                      <a:endParaRPr lang="en-US" sz="2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67640" marR="167640" marT="83820" marB="83820" anchor="ctr"/>
                </a:tc>
                <a:extLst>
                  <a:ext uri="{0D108BD9-81ED-4DB2-BD59-A6C34878D82A}">
                    <a16:rowId xmlns:a16="http://schemas.microsoft.com/office/drawing/2014/main" val="102170505"/>
                  </a:ext>
                </a:extLst>
              </a:tr>
              <a:tr h="662827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2800" b="0" u="none" strike="noStrike" dirty="0">
                          <a:effectLst/>
                        </a:rPr>
                        <a:t>&amp;&amp;</a:t>
                      </a:r>
                      <a:endParaRPr lang="en-US" sz="2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67640" marR="167640" marT="83820" marB="8382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2800" b="0" u="none" strike="noStrike">
                          <a:effectLst/>
                        </a:rPr>
                        <a:t>AND</a:t>
                      </a:r>
                      <a:endParaRPr lang="en-US" sz="2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67640" marR="167640" marT="83820" marB="83820" anchor="ctr"/>
                </a:tc>
                <a:extLst>
                  <a:ext uri="{0D108BD9-81ED-4DB2-BD59-A6C34878D82A}">
                    <a16:rowId xmlns:a16="http://schemas.microsoft.com/office/drawing/2014/main" val="2131471049"/>
                  </a:ext>
                </a:extLst>
              </a:tr>
              <a:tr h="662827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2800" b="0" u="none" strike="noStrike">
                          <a:effectLst/>
                        </a:rPr>
                        <a:t>!</a:t>
                      </a:r>
                      <a:endParaRPr lang="en-US" sz="2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67640" marR="167640" marT="83820" marB="8382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2800" b="0" u="none" strike="noStrike" dirty="0">
                          <a:effectLst/>
                        </a:rPr>
                        <a:t>NOT</a:t>
                      </a:r>
                      <a:endParaRPr lang="en-US" sz="2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67640" marR="167640" marT="83820" marB="83820" anchor="ctr"/>
                </a:tc>
                <a:extLst>
                  <a:ext uri="{0D108BD9-81ED-4DB2-BD59-A6C34878D82A}">
                    <a16:rowId xmlns:a16="http://schemas.microsoft.com/office/drawing/2014/main" val="158945908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9240514A-F24D-892A-45AE-A74C66735058}"/>
              </a:ext>
            </a:extLst>
          </p:cNvPr>
          <p:cNvSpPr txBox="1"/>
          <p:nvPr/>
        </p:nvSpPr>
        <p:spPr>
          <a:xfrm>
            <a:off x="612648" y="1564037"/>
            <a:ext cx="3220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Used to combine conditions.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CC3A872-B8EB-6C28-D355-9D31562D7036}"/>
              </a:ext>
            </a:extLst>
          </p:cNvPr>
          <p:cNvSpPr/>
          <p:nvPr/>
        </p:nvSpPr>
        <p:spPr>
          <a:xfrm>
            <a:off x="0" y="2583566"/>
            <a:ext cx="12192000" cy="427443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</a:schemeClr>
              </a:gs>
              <a:gs pos="46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1847B18-DE09-DB94-1489-C5FA5DB1C8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4451" y="2732380"/>
            <a:ext cx="9210531" cy="3752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6864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D7A1E7-875E-D36D-B343-59C4668BF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Unary Operators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C63BD96C-85A4-F4B4-1FCE-4725A284E4B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46184523"/>
              </p:ext>
            </p:extLst>
          </p:nvPr>
        </p:nvGraphicFramePr>
        <p:xfrm>
          <a:off x="658690" y="1867768"/>
          <a:ext cx="3941019" cy="3437682"/>
        </p:xfrm>
        <a:graphic>
          <a:graphicData uri="http://schemas.openxmlformats.org/drawingml/2006/table">
            <a:tbl>
              <a:tblPr firstRow="1">
                <a:tableStyleId>{72833802-FEF1-4C79-8D5D-14CF1EAF98D9}</a:tableStyleId>
              </a:tblPr>
              <a:tblGrid>
                <a:gridCol w="1689943">
                  <a:extLst>
                    <a:ext uri="{9D8B030D-6E8A-4147-A177-3AD203B41FA5}">
                      <a16:colId xmlns:a16="http://schemas.microsoft.com/office/drawing/2014/main" val="4119584230"/>
                    </a:ext>
                  </a:extLst>
                </a:gridCol>
                <a:gridCol w="2251076">
                  <a:extLst>
                    <a:ext uri="{9D8B030D-6E8A-4147-A177-3AD203B41FA5}">
                      <a16:colId xmlns:a16="http://schemas.microsoft.com/office/drawing/2014/main" val="3226212505"/>
                    </a:ext>
                  </a:extLst>
                </a:gridCol>
              </a:tblGrid>
              <a:tr h="57294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dirty="0"/>
                        <a:t>Operator</a:t>
                      </a:r>
                    </a:p>
                  </a:txBody>
                  <a:tcPr marL="55278" marR="55278" marT="27639" marB="2763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dirty="0"/>
                        <a:t>Meaning</a:t>
                      </a:r>
                    </a:p>
                  </a:txBody>
                  <a:tcPr marL="55278" marR="55278" marT="27639" marB="27639" anchor="ctr"/>
                </a:tc>
                <a:extLst>
                  <a:ext uri="{0D108BD9-81ED-4DB2-BD59-A6C34878D82A}">
                    <a16:rowId xmlns:a16="http://schemas.microsoft.com/office/drawing/2014/main" val="883602519"/>
                  </a:ext>
                </a:extLst>
              </a:tr>
              <a:tr h="57294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+</a:t>
                      </a:r>
                    </a:p>
                  </a:txBody>
                  <a:tcPr marL="55278" marR="55278" marT="27639" marB="2763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dirty="0"/>
                        <a:t>Positive</a:t>
                      </a:r>
                    </a:p>
                  </a:txBody>
                  <a:tcPr marL="55278" marR="55278" marT="27639" marB="27639" anchor="ctr"/>
                </a:tc>
                <a:extLst>
                  <a:ext uri="{0D108BD9-81ED-4DB2-BD59-A6C34878D82A}">
                    <a16:rowId xmlns:a16="http://schemas.microsoft.com/office/drawing/2014/main" val="3833202584"/>
                  </a:ext>
                </a:extLst>
              </a:tr>
              <a:tr h="57294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dirty="0"/>
                        <a:t>-</a:t>
                      </a:r>
                    </a:p>
                  </a:txBody>
                  <a:tcPr marL="55278" marR="55278" marT="27639" marB="2763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Negative</a:t>
                      </a:r>
                    </a:p>
                  </a:txBody>
                  <a:tcPr marL="55278" marR="55278" marT="27639" marB="27639" anchor="ctr"/>
                </a:tc>
                <a:extLst>
                  <a:ext uri="{0D108BD9-81ED-4DB2-BD59-A6C34878D82A}">
                    <a16:rowId xmlns:a16="http://schemas.microsoft.com/office/drawing/2014/main" val="3329486571"/>
                  </a:ext>
                </a:extLst>
              </a:tr>
              <a:tr h="57294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dirty="0"/>
                        <a:t>++</a:t>
                      </a:r>
                    </a:p>
                  </a:txBody>
                  <a:tcPr marL="55278" marR="55278" marT="27639" marB="2763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Increment</a:t>
                      </a:r>
                    </a:p>
                  </a:txBody>
                  <a:tcPr marL="55278" marR="55278" marT="27639" marB="27639" anchor="ctr"/>
                </a:tc>
                <a:extLst>
                  <a:ext uri="{0D108BD9-81ED-4DB2-BD59-A6C34878D82A}">
                    <a16:rowId xmlns:a16="http://schemas.microsoft.com/office/drawing/2014/main" val="879474425"/>
                  </a:ext>
                </a:extLst>
              </a:tr>
              <a:tr h="57294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--</a:t>
                      </a:r>
                    </a:p>
                  </a:txBody>
                  <a:tcPr marL="55278" marR="55278" marT="27639" marB="2763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Decrement</a:t>
                      </a:r>
                    </a:p>
                  </a:txBody>
                  <a:tcPr marL="55278" marR="55278" marT="27639" marB="27639" anchor="ctr"/>
                </a:tc>
                <a:extLst>
                  <a:ext uri="{0D108BD9-81ED-4DB2-BD59-A6C34878D82A}">
                    <a16:rowId xmlns:a16="http://schemas.microsoft.com/office/drawing/2014/main" val="1103508894"/>
                  </a:ext>
                </a:extLst>
              </a:tr>
              <a:tr h="57294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!</a:t>
                      </a:r>
                    </a:p>
                  </a:txBody>
                  <a:tcPr marL="55278" marR="55278" marT="27639" marB="2763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dirty="0"/>
                        <a:t>Logical NOT</a:t>
                      </a:r>
                    </a:p>
                  </a:txBody>
                  <a:tcPr marL="55278" marR="55278" marT="27639" marB="27639" anchor="ctr"/>
                </a:tc>
                <a:extLst>
                  <a:ext uri="{0D108BD9-81ED-4DB2-BD59-A6C34878D82A}">
                    <a16:rowId xmlns:a16="http://schemas.microsoft.com/office/drawing/2014/main" val="3462507391"/>
                  </a:ext>
                </a:extLst>
              </a:tr>
            </a:tbl>
          </a:graphicData>
        </a:graphic>
      </p:graphicFrame>
      <p:sp>
        <p:nvSpPr>
          <p:cNvPr id="5" name="Rectangle 1">
            <a:extLst>
              <a:ext uri="{FF2B5EF4-FFF2-40B4-BE49-F238E27FC236}">
                <a16:creationId xmlns:a16="http://schemas.microsoft.com/office/drawing/2014/main" id="{BDFC9B9A-2574-36E3-2E3C-CD3EAE353B86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 bwMode="auto">
          <a:xfrm>
            <a:off x="612648" y="1109202"/>
            <a:ext cx="29418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Operate on single variable.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ED8B57-FDDD-3E4B-AFA6-1DEA16C639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7397" y="387360"/>
            <a:ext cx="6921500" cy="4127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ED4626B-9BA1-14BE-7BED-9DEB1072230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23617"/>
          <a:stretch>
            <a:fillRect/>
          </a:stretch>
        </p:blipFill>
        <p:spPr>
          <a:xfrm>
            <a:off x="6488547" y="4795981"/>
            <a:ext cx="3759200" cy="1784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956030"/>
      </p:ext>
    </p:extLst>
  </p:cSld>
  <p:clrMapOvr>
    <a:masterClrMapping/>
  </p:clrMapOvr>
</p:sld>
</file>

<file path=ppt/theme/theme1.xml><?xml version="1.0" encoding="utf-8"?>
<a:theme xmlns:a="http://schemas.openxmlformats.org/drawingml/2006/main" name="Helena">
  <a:themeElements>
    <a:clrScheme name="Helena">
      <a:dk1>
        <a:sysClr val="windowText" lastClr="000000"/>
      </a:dk1>
      <a:lt1>
        <a:sysClr val="window" lastClr="FFFFFF"/>
      </a:lt1>
      <a:dk2>
        <a:srgbClr val="2C3932"/>
      </a:dk2>
      <a:lt2>
        <a:srgbClr val="FDF6EA"/>
      </a:lt2>
      <a:accent1>
        <a:srgbClr val="169C9A"/>
      </a:accent1>
      <a:accent2>
        <a:srgbClr val="FA9A42"/>
      </a:accent2>
      <a:accent3>
        <a:srgbClr val="E15C3D"/>
      </a:accent3>
      <a:accent4>
        <a:srgbClr val="E78A67"/>
      </a:accent4>
      <a:accent5>
        <a:srgbClr val="A74B40"/>
      </a:accent5>
      <a:accent6>
        <a:srgbClr val="3D9072"/>
      </a:accent6>
      <a:hlink>
        <a:srgbClr val="169C9A"/>
      </a:hlink>
      <a:folHlink>
        <a:srgbClr val="E15C3D"/>
      </a:folHlink>
    </a:clrScheme>
    <a:fontScheme name="Neue Haas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elena" id="{83D43F4A-02D5-42AD-9542-27487597C212}" vid="{14154C61-C2E2-42F2-9833-4EC39495D4C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1738</TotalTime>
  <Words>632</Words>
  <Application>Microsoft Macintosh PowerPoint</Application>
  <PresentationFormat>Widescreen</PresentationFormat>
  <Paragraphs>144</Paragraphs>
  <Slides>15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Aptos</vt:lpstr>
      <vt:lpstr>Arial</vt:lpstr>
      <vt:lpstr>Neue Haas Grotesk Text Pro</vt:lpstr>
      <vt:lpstr>Helena</vt:lpstr>
      <vt:lpstr>Operators in Java</vt:lpstr>
      <vt:lpstr>Session Objective</vt:lpstr>
      <vt:lpstr>What is an Operator?</vt:lpstr>
      <vt:lpstr>Types of Operators in Java</vt:lpstr>
      <vt:lpstr>Arithmetic Operators</vt:lpstr>
      <vt:lpstr>Division Important Note</vt:lpstr>
      <vt:lpstr>Relational Operators</vt:lpstr>
      <vt:lpstr>Logical Operators</vt:lpstr>
      <vt:lpstr>Unary Operators</vt:lpstr>
      <vt:lpstr>++i vs i++</vt:lpstr>
      <vt:lpstr>Bitwise Operators</vt:lpstr>
      <vt:lpstr>Bitwise Operators</vt:lpstr>
      <vt:lpstr>Ternary Operator</vt:lpstr>
      <vt:lpstr>Operator Precedence</vt:lpstr>
      <vt:lpstr>Practical Task 1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Pravartee Sales Private Limited .</dc:creator>
  <cp:lastModifiedBy>Pravartee Sales Private Limited .</cp:lastModifiedBy>
  <cp:revision>4</cp:revision>
  <dcterms:created xsi:type="dcterms:W3CDTF">2026-02-11T11:07:01Z</dcterms:created>
  <dcterms:modified xsi:type="dcterms:W3CDTF">2026-02-12T16:20:20Z</dcterms:modified>
</cp:coreProperties>
</file>